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528" r:id="rId3"/>
    <p:sldId id="262" r:id="rId4"/>
    <p:sldId id="511" r:id="rId5"/>
    <p:sldId id="445" r:id="rId6"/>
    <p:sldId id="278" r:id="rId7"/>
    <p:sldId id="285" r:id="rId8"/>
    <p:sldId id="282" r:id="rId9"/>
    <p:sldId id="502" r:id="rId10"/>
    <p:sldId id="496" r:id="rId11"/>
    <p:sldId id="286" r:id="rId12"/>
    <p:sldId id="287" r:id="rId13"/>
    <p:sldId id="288" r:id="rId14"/>
    <p:sldId id="290" r:id="rId15"/>
    <p:sldId id="294" r:id="rId16"/>
    <p:sldId id="497" r:id="rId17"/>
    <p:sldId id="574" r:id="rId18"/>
    <p:sldId id="561" r:id="rId19"/>
    <p:sldId id="562" r:id="rId20"/>
    <p:sldId id="499" r:id="rId21"/>
    <p:sldId id="500" r:id="rId22"/>
    <p:sldId id="564" r:id="rId23"/>
    <p:sldId id="571" r:id="rId24"/>
    <p:sldId id="572" r:id="rId25"/>
    <p:sldId id="573" r:id="rId26"/>
    <p:sldId id="547" r:id="rId27"/>
    <p:sldId id="549" r:id="rId28"/>
    <p:sldId id="550" r:id="rId29"/>
    <p:sldId id="551" r:id="rId30"/>
    <p:sldId id="291" r:id="rId31"/>
    <p:sldId id="512" r:id="rId32"/>
    <p:sldId id="567" r:id="rId33"/>
    <p:sldId id="513" r:id="rId34"/>
    <p:sldId id="514" r:id="rId35"/>
    <p:sldId id="568" r:id="rId36"/>
    <p:sldId id="515" r:id="rId37"/>
    <p:sldId id="516" r:id="rId38"/>
    <p:sldId id="517" r:id="rId39"/>
    <p:sldId id="518" r:id="rId40"/>
    <p:sldId id="325" r:id="rId41"/>
    <p:sldId id="351" r:id="rId42"/>
    <p:sldId id="352" r:id="rId43"/>
    <p:sldId id="337" r:id="rId44"/>
    <p:sldId id="486" r:id="rId45"/>
    <p:sldId id="487" r:id="rId46"/>
    <p:sldId id="488" r:id="rId47"/>
    <p:sldId id="490" r:id="rId48"/>
    <p:sldId id="491" r:id="rId49"/>
    <p:sldId id="509" r:id="rId50"/>
    <p:sldId id="446" r:id="rId51"/>
    <p:sldId id="474" r:id="rId52"/>
    <p:sldId id="475" r:id="rId53"/>
    <p:sldId id="477" r:id="rId54"/>
    <p:sldId id="453" r:id="rId55"/>
    <p:sldId id="519" r:id="rId56"/>
    <p:sldId id="521" r:id="rId57"/>
    <p:sldId id="523" r:id="rId58"/>
    <p:sldId id="575" r:id="rId59"/>
    <p:sldId id="526" r:id="rId60"/>
    <p:sldId id="527" r:id="rId61"/>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60"/>
  </p:normalViewPr>
  <p:slideViewPr>
    <p:cSldViewPr>
      <p:cViewPr varScale="1">
        <p:scale>
          <a:sx n="84" d="100"/>
          <a:sy n="84" d="100"/>
        </p:scale>
        <p:origin x="-140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cs typeface="+mn-cs"/>
              </a:defRPr>
            </a:lvl1pPr>
          </a:lstStyle>
          <a:p>
            <a:pPr>
              <a:defRPr/>
            </a:pPr>
            <a:endParaRPr lang="bg-BG" altLang="bg-BG"/>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cs typeface="+mn-cs"/>
              </a:defRPr>
            </a:lvl1pPr>
          </a:lstStyle>
          <a:p>
            <a:pPr>
              <a:defRPr/>
            </a:pPr>
            <a:endParaRPr lang="bg-BG" altLang="bg-BG"/>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bg-BG" altLang="bg-BG" noProof="0" smtClean="0"/>
              <a:t>Click to edit Master text styles</a:t>
            </a:r>
          </a:p>
          <a:p>
            <a:pPr lvl="1"/>
            <a:r>
              <a:rPr lang="bg-BG" altLang="bg-BG" noProof="0" smtClean="0"/>
              <a:t>Second level</a:t>
            </a:r>
          </a:p>
          <a:p>
            <a:pPr lvl="2"/>
            <a:r>
              <a:rPr lang="bg-BG" altLang="bg-BG" noProof="0" smtClean="0"/>
              <a:t>Third level</a:t>
            </a:r>
          </a:p>
          <a:p>
            <a:pPr lvl="3"/>
            <a:r>
              <a:rPr lang="bg-BG" altLang="bg-BG" noProof="0" smtClean="0"/>
              <a:t>Fourth level</a:t>
            </a:r>
          </a:p>
          <a:p>
            <a:pPr lvl="4"/>
            <a:r>
              <a:rPr lang="bg-BG" altLang="bg-BG"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cs typeface="+mn-cs"/>
              </a:defRPr>
            </a:lvl1pPr>
          </a:lstStyle>
          <a:p>
            <a:pPr>
              <a:defRPr/>
            </a:pPr>
            <a:endParaRPr lang="bg-BG" altLang="bg-BG"/>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cs typeface="+mn-cs"/>
              </a:defRPr>
            </a:lvl1pPr>
          </a:lstStyle>
          <a:p>
            <a:pPr>
              <a:defRPr/>
            </a:pPr>
            <a:fld id="{EFF654E2-F438-4091-AA27-23D708E7DED4}" type="slidenum">
              <a:rPr lang="bg-BG" altLang="bg-BG"/>
              <a:pPr>
                <a:defRPr/>
              </a:pPr>
              <a:t>‹#›</a:t>
            </a:fld>
            <a:endParaRPr lang="bg-BG" altLang="bg-B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miter lim="800000"/>
            <a:headEnd/>
            <a:tailEnd/>
          </a:ln>
        </p:spPr>
        <p:txBody>
          <a:bodyPr/>
          <a:lstStyle/>
          <a:p>
            <a:fld id="{A46B007D-F6DC-4231-A1C8-0E43F6706F7A}" type="slidenum">
              <a:rPr lang="bg-BG" altLang="bg-BG" smtClean="0">
                <a:latin typeface="Arial" charset="0"/>
                <a:cs typeface="Arial" charset="0"/>
              </a:rPr>
              <a:pPr/>
              <a:t>7</a:t>
            </a:fld>
            <a:endParaRPr lang="bg-BG" altLang="bg-BG" smtClean="0">
              <a:latin typeface="Arial" charset="0"/>
              <a:cs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14400" y="4343400"/>
            <a:ext cx="5029200" cy="4114800"/>
          </a:xfrm>
          <a:noFill/>
        </p:spPr>
        <p:txBody>
          <a:bodyPr/>
          <a:lstStyle/>
          <a:p>
            <a:pPr eaLnBrk="1" hangingPunct="1"/>
            <a:endParaRPr lang="bg-BG" altLang="bg-BG"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miter lim="800000"/>
            <a:headEnd/>
            <a:tailEnd/>
          </a:ln>
        </p:spPr>
        <p:txBody>
          <a:bodyPr/>
          <a:lstStyle/>
          <a:p>
            <a:fld id="{4DB26C3B-6D43-4B95-9A24-100669A79FDC}" type="slidenum">
              <a:rPr lang="bg-BG" altLang="bg-BG" smtClean="0">
                <a:latin typeface="Arial" charset="0"/>
                <a:cs typeface="Arial" charset="0"/>
              </a:rPr>
              <a:pPr/>
              <a:t>10</a:t>
            </a:fld>
            <a:endParaRPr lang="bg-BG" altLang="bg-BG" smtClean="0">
              <a:latin typeface="Arial" charset="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p:spPr>
        <p:txBody>
          <a:bodyPr/>
          <a:lstStyle/>
          <a:p>
            <a:pPr eaLnBrk="1" hangingPunct="1"/>
            <a:endParaRPr lang="bg-BG" altLang="bg-BG"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7"/>
          <p:cNvSpPr>
            <a:spLocks noGrp="1" noChangeArrowheads="1"/>
          </p:cNvSpPr>
          <p:nvPr>
            <p:ph type="sldNum" sz="quarter" idx="5"/>
          </p:nvPr>
        </p:nvSpPr>
        <p:spPr>
          <a:noFill/>
          <a:ln>
            <a:miter lim="800000"/>
            <a:headEnd/>
            <a:tailEnd/>
          </a:ln>
        </p:spPr>
        <p:txBody>
          <a:bodyPr/>
          <a:lstStyle/>
          <a:p>
            <a:fld id="{5FB8FF14-3112-48A3-8762-42301058E724}" type="slidenum">
              <a:rPr lang="bg-BG" altLang="bg-BG" smtClean="0">
                <a:latin typeface="Arial" charset="0"/>
                <a:cs typeface="Arial" charset="0"/>
              </a:rPr>
              <a:pPr/>
              <a:t>40</a:t>
            </a:fld>
            <a:endParaRPr lang="bg-BG" altLang="bg-BG" smtClean="0">
              <a:latin typeface="Arial" charset="0"/>
              <a:cs typeface="Arial" charset="0"/>
            </a:endParaRPr>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a:noFill/>
        </p:spPr>
        <p:txBody>
          <a:bodyPr/>
          <a:lstStyle/>
          <a:p>
            <a:pPr eaLnBrk="1" hangingPunct="1"/>
            <a:endParaRPr lang="en-GB" altLang="bg-BG"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7"/>
          <p:cNvSpPr>
            <a:spLocks noGrp="1" noChangeArrowheads="1"/>
          </p:cNvSpPr>
          <p:nvPr>
            <p:ph type="sldNum" sz="quarter" idx="5"/>
          </p:nvPr>
        </p:nvSpPr>
        <p:spPr>
          <a:noFill/>
          <a:ln>
            <a:miter lim="800000"/>
            <a:headEnd/>
            <a:tailEnd/>
          </a:ln>
        </p:spPr>
        <p:txBody>
          <a:bodyPr/>
          <a:lstStyle/>
          <a:p>
            <a:fld id="{3041B376-8A38-44B0-91E8-112D697E2373}" type="slidenum">
              <a:rPr lang="bg-BG" altLang="bg-BG" smtClean="0">
                <a:latin typeface="Arial" charset="0"/>
                <a:cs typeface="Arial" charset="0"/>
              </a:rPr>
              <a:pPr/>
              <a:t>43</a:t>
            </a:fld>
            <a:endParaRPr lang="bg-BG" altLang="bg-BG" smtClean="0">
              <a:latin typeface="Arial" charset="0"/>
              <a:cs typeface="Arial" charset="0"/>
            </a:endParaRPr>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a:noFill/>
        </p:spPr>
        <p:txBody>
          <a:bodyPr/>
          <a:lstStyle/>
          <a:p>
            <a:pPr eaLnBrk="1" hangingPunct="1"/>
            <a:endParaRPr lang="en-GB" altLang="bg-BG"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7"/>
          <p:cNvSpPr>
            <a:spLocks noGrp="1" noChangeArrowheads="1"/>
          </p:cNvSpPr>
          <p:nvPr>
            <p:ph type="sldNum" sz="quarter" idx="5"/>
          </p:nvPr>
        </p:nvSpPr>
        <p:spPr>
          <a:noFill/>
          <a:ln>
            <a:miter lim="800000"/>
            <a:headEnd/>
            <a:tailEnd/>
          </a:ln>
        </p:spPr>
        <p:txBody>
          <a:bodyPr/>
          <a:lstStyle/>
          <a:p>
            <a:fld id="{B45B0EB4-AC9B-4F34-BB84-4773A6F69E35}" type="slidenum">
              <a:rPr lang="bg-BG" altLang="bg-BG" smtClean="0">
                <a:latin typeface="Arial" charset="0"/>
                <a:cs typeface="Arial" charset="0"/>
              </a:rPr>
              <a:pPr/>
              <a:t>51</a:t>
            </a:fld>
            <a:endParaRPr lang="bg-BG" altLang="bg-BG" smtClean="0">
              <a:latin typeface="Arial" charset="0"/>
              <a:cs typeface="Arial" charset="0"/>
            </a:endParaRPr>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a:noFill/>
        </p:spPr>
        <p:txBody>
          <a:bodyPr/>
          <a:lstStyle/>
          <a:p>
            <a:pPr eaLnBrk="1" hangingPunct="1"/>
            <a:endParaRPr lang="en-GB" altLang="bg-BG"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7"/>
          <p:cNvSpPr>
            <a:spLocks noGrp="1" noChangeArrowheads="1"/>
          </p:cNvSpPr>
          <p:nvPr>
            <p:ph type="sldNum" sz="quarter" idx="5"/>
          </p:nvPr>
        </p:nvSpPr>
        <p:spPr>
          <a:noFill/>
          <a:ln>
            <a:miter lim="800000"/>
            <a:headEnd/>
            <a:tailEnd/>
          </a:ln>
        </p:spPr>
        <p:txBody>
          <a:bodyPr/>
          <a:lstStyle/>
          <a:p>
            <a:fld id="{B926E5C7-70EB-4925-AAE8-C5CFE8485A9B}" type="slidenum">
              <a:rPr lang="bg-BG" altLang="bg-BG" smtClean="0">
                <a:latin typeface="Arial" charset="0"/>
                <a:cs typeface="Arial" charset="0"/>
              </a:rPr>
              <a:pPr/>
              <a:t>52</a:t>
            </a:fld>
            <a:endParaRPr lang="bg-BG" altLang="bg-BG" smtClean="0">
              <a:latin typeface="Arial" charset="0"/>
              <a:cs typeface="Arial" charset="0"/>
            </a:endParaRPr>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a:noFill/>
        </p:spPr>
        <p:txBody>
          <a:bodyPr/>
          <a:lstStyle/>
          <a:p>
            <a:pPr eaLnBrk="1" hangingPunct="1"/>
            <a:endParaRPr lang="en-GB" altLang="bg-BG"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7"/>
          <p:cNvSpPr>
            <a:spLocks noGrp="1" noChangeArrowheads="1"/>
          </p:cNvSpPr>
          <p:nvPr>
            <p:ph type="sldNum" sz="quarter" idx="5"/>
          </p:nvPr>
        </p:nvSpPr>
        <p:spPr>
          <a:noFill/>
          <a:ln>
            <a:miter lim="800000"/>
            <a:headEnd/>
            <a:tailEnd/>
          </a:ln>
        </p:spPr>
        <p:txBody>
          <a:bodyPr/>
          <a:lstStyle/>
          <a:p>
            <a:fld id="{C38F0F2C-B49E-4012-813C-52223A9DF7B9}" type="slidenum">
              <a:rPr lang="bg-BG" altLang="bg-BG" smtClean="0">
                <a:latin typeface="Arial" charset="0"/>
                <a:cs typeface="Arial" charset="0"/>
              </a:rPr>
              <a:pPr/>
              <a:t>53</a:t>
            </a:fld>
            <a:endParaRPr lang="bg-BG" altLang="bg-BG" smtClean="0">
              <a:latin typeface="Arial" charset="0"/>
              <a:cs typeface="Arial" charset="0"/>
            </a:endParaRPr>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a:noFill/>
        </p:spPr>
        <p:txBody>
          <a:bodyPr/>
          <a:lstStyle/>
          <a:p>
            <a:pPr eaLnBrk="1" hangingPunct="1"/>
            <a:endParaRPr lang="en-GB" altLang="bg-BG"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bg-BG"/>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6" name="Rectangle 6"/>
          <p:cNvSpPr>
            <a:spLocks noGrp="1" noChangeArrowheads="1"/>
          </p:cNvSpPr>
          <p:nvPr>
            <p:ph type="sldNum" sz="quarter" idx="12"/>
          </p:nvPr>
        </p:nvSpPr>
        <p:spPr>
          <a:ln/>
        </p:spPr>
        <p:txBody>
          <a:bodyPr/>
          <a:lstStyle>
            <a:lvl1pPr>
              <a:defRPr/>
            </a:lvl1pPr>
          </a:lstStyle>
          <a:p>
            <a:pPr>
              <a:defRPr/>
            </a:pPr>
            <a:fld id="{611A9F45-47EF-4B9C-9EBE-FA34E1EA339D}" type="slidenum">
              <a:rPr lang="bg-BG" altLang="bg-BG"/>
              <a:pPr>
                <a:defRPr/>
              </a:pPr>
              <a:t>‹#›</a:t>
            </a:fld>
            <a:endParaRPr lang="bg-BG" alt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6" name="Rectangle 6"/>
          <p:cNvSpPr>
            <a:spLocks noGrp="1" noChangeArrowheads="1"/>
          </p:cNvSpPr>
          <p:nvPr>
            <p:ph type="sldNum" sz="quarter" idx="12"/>
          </p:nvPr>
        </p:nvSpPr>
        <p:spPr>
          <a:ln/>
        </p:spPr>
        <p:txBody>
          <a:bodyPr/>
          <a:lstStyle>
            <a:lvl1pPr>
              <a:defRPr/>
            </a:lvl1pPr>
          </a:lstStyle>
          <a:p>
            <a:pPr>
              <a:defRPr/>
            </a:pPr>
            <a:fld id="{CED56702-8478-4E25-8D1E-8E4B9E561465}" type="slidenum">
              <a:rPr lang="bg-BG" altLang="bg-BG"/>
              <a:pPr>
                <a:defRPr/>
              </a:pPr>
              <a:t>‹#›</a:t>
            </a:fld>
            <a:endParaRPr lang="bg-BG" alt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6" name="Rectangle 6"/>
          <p:cNvSpPr>
            <a:spLocks noGrp="1" noChangeArrowheads="1"/>
          </p:cNvSpPr>
          <p:nvPr>
            <p:ph type="sldNum" sz="quarter" idx="12"/>
          </p:nvPr>
        </p:nvSpPr>
        <p:spPr>
          <a:ln/>
        </p:spPr>
        <p:txBody>
          <a:bodyPr/>
          <a:lstStyle>
            <a:lvl1pPr>
              <a:defRPr/>
            </a:lvl1pPr>
          </a:lstStyle>
          <a:p>
            <a:pPr>
              <a:defRPr/>
            </a:pPr>
            <a:fld id="{B325E304-F572-46F1-81A0-2A16FBC195F3}" type="slidenum">
              <a:rPr lang="bg-BG" altLang="bg-BG"/>
              <a:pPr>
                <a:defRPr/>
              </a:pPr>
              <a:t>‹#›</a:t>
            </a:fld>
            <a:endParaRPr lang="bg-BG" altLang="bg-B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bg-BG"/>
          </a:p>
        </p:txBody>
      </p:sp>
      <p:sp>
        <p:nvSpPr>
          <p:cNvPr id="3" name="Chart Placeholder 2"/>
          <p:cNvSpPr>
            <a:spLocks noGrp="1"/>
          </p:cNvSpPr>
          <p:nvPr>
            <p:ph type="chart" idx="1"/>
          </p:nvPr>
        </p:nvSpPr>
        <p:spPr>
          <a:xfrm>
            <a:off x="457200" y="1600200"/>
            <a:ext cx="8229600" cy="4525963"/>
          </a:xfrm>
        </p:spPr>
        <p:txBody>
          <a:bodyPr/>
          <a:lstStyle/>
          <a:p>
            <a:pPr lvl="0"/>
            <a:endParaRPr lang="bg-BG" noProof="0"/>
          </a:p>
        </p:txBody>
      </p:sp>
      <p:sp>
        <p:nvSpPr>
          <p:cNvPr id="4"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6" name="Rectangle 6"/>
          <p:cNvSpPr>
            <a:spLocks noGrp="1" noChangeArrowheads="1"/>
          </p:cNvSpPr>
          <p:nvPr>
            <p:ph type="sldNum" sz="quarter" idx="12"/>
          </p:nvPr>
        </p:nvSpPr>
        <p:spPr>
          <a:ln/>
        </p:spPr>
        <p:txBody>
          <a:bodyPr/>
          <a:lstStyle>
            <a:lvl1pPr>
              <a:defRPr/>
            </a:lvl1pPr>
          </a:lstStyle>
          <a:p>
            <a:pPr>
              <a:defRPr/>
            </a:pPr>
            <a:fld id="{306B5228-8A44-4679-AD84-63A15B75FB80}" type="slidenum">
              <a:rPr lang="bg-BG" altLang="bg-BG"/>
              <a:pPr>
                <a:defRPr/>
              </a:pPr>
              <a:t>‹#›</a:t>
            </a:fld>
            <a:endParaRPr lang="bg-BG" altLang="bg-B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7" name="Rectangle 6"/>
          <p:cNvSpPr>
            <a:spLocks noGrp="1" noChangeArrowheads="1"/>
          </p:cNvSpPr>
          <p:nvPr>
            <p:ph type="sldNum" sz="quarter" idx="12"/>
          </p:nvPr>
        </p:nvSpPr>
        <p:spPr>
          <a:ln/>
        </p:spPr>
        <p:txBody>
          <a:bodyPr/>
          <a:lstStyle>
            <a:lvl1pPr>
              <a:defRPr/>
            </a:lvl1pPr>
          </a:lstStyle>
          <a:p>
            <a:pPr>
              <a:defRPr/>
            </a:pPr>
            <a:fld id="{9276B37C-82D7-4C7B-AD2A-0A66177B29D5}" type="slidenum">
              <a:rPr lang="bg-BG" altLang="bg-BG"/>
              <a:pPr>
                <a:defRPr/>
              </a:pPr>
              <a:t>‹#›</a:t>
            </a:fld>
            <a:endParaRPr lang="bg-BG" altLang="bg-BG"/>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bg-BG"/>
          </a:p>
        </p:txBody>
      </p:sp>
      <p:sp>
        <p:nvSpPr>
          <p:cNvPr id="3" name="Table Placeholder 2"/>
          <p:cNvSpPr>
            <a:spLocks noGrp="1"/>
          </p:cNvSpPr>
          <p:nvPr>
            <p:ph type="tbl" idx="1"/>
          </p:nvPr>
        </p:nvSpPr>
        <p:spPr>
          <a:xfrm>
            <a:off x="457200" y="1600200"/>
            <a:ext cx="8229600" cy="4525963"/>
          </a:xfrm>
        </p:spPr>
        <p:txBody>
          <a:bodyPr/>
          <a:lstStyle/>
          <a:p>
            <a:pPr lvl="0"/>
            <a:endParaRPr lang="bg-BG" noProof="0"/>
          </a:p>
        </p:txBody>
      </p:sp>
      <p:sp>
        <p:nvSpPr>
          <p:cNvPr id="4"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6" name="Rectangle 6"/>
          <p:cNvSpPr>
            <a:spLocks noGrp="1" noChangeArrowheads="1"/>
          </p:cNvSpPr>
          <p:nvPr>
            <p:ph type="sldNum" sz="quarter" idx="12"/>
          </p:nvPr>
        </p:nvSpPr>
        <p:spPr>
          <a:ln/>
        </p:spPr>
        <p:txBody>
          <a:bodyPr/>
          <a:lstStyle>
            <a:lvl1pPr>
              <a:defRPr/>
            </a:lvl1pPr>
          </a:lstStyle>
          <a:p>
            <a:pPr>
              <a:defRPr/>
            </a:pPr>
            <a:fld id="{98390DA7-56AF-4739-9273-D29807DA4F88}" type="slidenum">
              <a:rPr lang="bg-BG" altLang="bg-BG"/>
              <a:pPr>
                <a:defRPr/>
              </a:pPr>
              <a:t>‹#›</a:t>
            </a:fld>
            <a:endParaRPr lang="bg-BG" alt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6" name="Rectangle 6"/>
          <p:cNvSpPr>
            <a:spLocks noGrp="1" noChangeArrowheads="1"/>
          </p:cNvSpPr>
          <p:nvPr>
            <p:ph type="sldNum" sz="quarter" idx="12"/>
          </p:nvPr>
        </p:nvSpPr>
        <p:spPr>
          <a:ln/>
        </p:spPr>
        <p:txBody>
          <a:bodyPr/>
          <a:lstStyle>
            <a:lvl1pPr>
              <a:defRPr/>
            </a:lvl1pPr>
          </a:lstStyle>
          <a:p>
            <a:pPr>
              <a:defRPr/>
            </a:pPr>
            <a:fld id="{AB6982AF-6422-433C-8A3C-B221C8FD4AE6}" type="slidenum">
              <a:rPr lang="bg-BG" altLang="bg-BG"/>
              <a:pPr>
                <a:defRPr/>
              </a:pPr>
              <a:t>‹#›</a:t>
            </a:fld>
            <a:endParaRPr lang="bg-BG" alt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bg-BG"/>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6" name="Rectangle 6"/>
          <p:cNvSpPr>
            <a:spLocks noGrp="1" noChangeArrowheads="1"/>
          </p:cNvSpPr>
          <p:nvPr>
            <p:ph type="sldNum" sz="quarter" idx="12"/>
          </p:nvPr>
        </p:nvSpPr>
        <p:spPr>
          <a:ln/>
        </p:spPr>
        <p:txBody>
          <a:bodyPr/>
          <a:lstStyle>
            <a:lvl1pPr>
              <a:defRPr/>
            </a:lvl1pPr>
          </a:lstStyle>
          <a:p>
            <a:pPr>
              <a:defRPr/>
            </a:pPr>
            <a:fld id="{93D364CD-A789-4161-BA62-11E476D7D7B4}" type="slidenum">
              <a:rPr lang="bg-BG" altLang="bg-BG"/>
              <a:pPr>
                <a:defRPr/>
              </a:pPr>
              <a:t>‹#›</a:t>
            </a:fld>
            <a:endParaRPr lang="bg-BG" alt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7" name="Rectangle 6"/>
          <p:cNvSpPr>
            <a:spLocks noGrp="1" noChangeArrowheads="1"/>
          </p:cNvSpPr>
          <p:nvPr>
            <p:ph type="sldNum" sz="quarter" idx="12"/>
          </p:nvPr>
        </p:nvSpPr>
        <p:spPr>
          <a:ln/>
        </p:spPr>
        <p:txBody>
          <a:bodyPr/>
          <a:lstStyle>
            <a:lvl1pPr>
              <a:defRPr/>
            </a:lvl1pPr>
          </a:lstStyle>
          <a:p>
            <a:pPr>
              <a:defRPr/>
            </a:pPr>
            <a:fld id="{7479FC20-A49E-4F98-B17C-9D4AC64F1B2C}" type="slidenum">
              <a:rPr lang="bg-BG" altLang="bg-BG"/>
              <a:pPr>
                <a:defRPr/>
              </a:pPr>
              <a:t>‹#›</a:t>
            </a:fld>
            <a:endParaRPr lang="bg-BG" alt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bg-BG"/>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8"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9" name="Rectangle 6"/>
          <p:cNvSpPr>
            <a:spLocks noGrp="1" noChangeArrowheads="1"/>
          </p:cNvSpPr>
          <p:nvPr>
            <p:ph type="sldNum" sz="quarter" idx="12"/>
          </p:nvPr>
        </p:nvSpPr>
        <p:spPr>
          <a:ln/>
        </p:spPr>
        <p:txBody>
          <a:bodyPr/>
          <a:lstStyle>
            <a:lvl1pPr>
              <a:defRPr/>
            </a:lvl1pPr>
          </a:lstStyle>
          <a:p>
            <a:pPr>
              <a:defRPr/>
            </a:pPr>
            <a:fld id="{F16F1EEC-49FC-4BF8-81AE-C6C8435549F2}" type="slidenum">
              <a:rPr lang="bg-BG" altLang="bg-BG"/>
              <a:pPr>
                <a:defRPr/>
              </a:pPr>
              <a:t>‹#›</a:t>
            </a:fld>
            <a:endParaRPr lang="bg-BG" alt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4"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5" name="Rectangle 6"/>
          <p:cNvSpPr>
            <a:spLocks noGrp="1" noChangeArrowheads="1"/>
          </p:cNvSpPr>
          <p:nvPr>
            <p:ph type="sldNum" sz="quarter" idx="12"/>
          </p:nvPr>
        </p:nvSpPr>
        <p:spPr>
          <a:ln/>
        </p:spPr>
        <p:txBody>
          <a:bodyPr/>
          <a:lstStyle>
            <a:lvl1pPr>
              <a:defRPr/>
            </a:lvl1pPr>
          </a:lstStyle>
          <a:p>
            <a:pPr>
              <a:defRPr/>
            </a:pPr>
            <a:fld id="{8530526A-B5D2-4A63-B50C-90E2F72EE62E}" type="slidenum">
              <a:rPr lang="bg-BG" altLang="bg-BG"/>
              <a:pPr>
                <a:defRPr/>
              </a:pPr>
              <a:t>‹#›</a:t>
            </a:fld>
            <a:endParaRPr lang="bg-BG" alt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3"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4" name="Rectangle 6"/>
          <p:cNvSpPr>
            <a:spLocks noGrp="1" noChangeArrowheads="1"/>
          </p:cNvSpPr>
          <p:nvPr>
            <p:ph type="sldNum" sz="quarter" idx="12"/>
          </p:nvPr>
        </p:nvSpPr>
        <p:spPr>
          <a:ln/>
        </p:spPr>
        <p:txBody>
          <a:bodyPr/>
          <a:lstStyle>
            <a:lvl1pPr>
              <a:defRPr/>
            </a:lvl1pPr>
          </a:lstStyle>
          <a:p>
            <a:pPr>
              <a:defRPr/>
            </a:pPr>
            <a:fld id="{C023179A-DB71-4C66-B4A3-135B07AECC75}" type="slidenum">
              <a:rPr lang="bg-BG" altLang="bg-BG"/>
              <a:pPr>
                <a:defRPr/>
              </a:pPr>
              <a:t>‹#›</a:t>
            </a:fld>
            <a:endParaRPr lang="bg-BG" alt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bg-BG"/>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7" name="Rectangle 6"/>
          <p:cNvSpPr>
            <a:spLocks noGrp="1" noChangeArrowheads="1"/>
          </p:cNvSpPr>
          <p:nvPr>
            <p:ph type="sldNum" sz="quarter" idx="12"/>
          </p:nvPr>
        </p:nvSpPr>
        <p:spPr>
          <a:ln/>
        </p:spPr>
        <p:txBody>
          <a:bodyPr/>
          <a:lstStyle>
            <a:lvl1pPr>
              <a:defRPr/>
            </a:lvl1pPr>
          </a:lstStyle>
          <a:p>
            <a:pPr>
              <a:defRPr/>
            </a:pPr>
            <a:fld id="{30FD5F58-B632-4C9C-A078-D28A10E71950}" type="slidenum">
              <a:rPr lang="bg-BG" altLang="bg-BG"/>
              <a:pPr>
                <a:defRPr/>
              </a:pPr>
              <a:t>‹#›</a:t>
            </a:fld>
            <a:endParaRPr lang="bg-BG" alt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bg-BG"/>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bg-BG" alt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ltLang="bg-BG"/>
          </a:p>
        </p:txBody>
      </p:sp>
      <p:sp>
        <p:nvSpPr>
          <p:cNvPr id="7" name="Rectangle 6"/>
          <p:cNvSpPr>
            <a:spLocks noGrp="1" noChangeArrowheads="1"/>
          </p:cNvSpPr>
          <p:nvPr>
            <p:ph type="sldNum" sz="quarter" idx="12"/>
          </p:nvPr>
        </p:nvSpPr>
        <p:spPr>
          <a:ln/>
        </p:spPr>
        <p:txBody>
          <a:bodyPr/>
          <a:lstStyle>
            <a:lvl1pPr>
              <a:defRPr/>
            </a:lvl1pPr>
          </a:lstStyle>
          <a:p>
            <a:pPr>
              <a:defRPr/>
            </a:pPr>
            <a:fld id="{9DCAA631-6FC1-46EA-8273-E6E31D9198FA}" type="slidenum">
              <a:rPr lang="bg-BG" altLang="bg-BG"/>
              <a:pPr>
                <a:defRPr/>
              </a:pPr>
              <a:t>‹#›</a:t>
            </a:fld>
            <a:endParaRPr lang="bg-BG" alt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bg-BG" altLang="bg-BG"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bg-BG" altLang="bg-BG" smtClean="0"/>
              <a:t>Click to edit Master text styles</a:t>
            </a:r>
          </a:p>
          <a:p>
            <a:pPr lvl="1"/>
            <a:r>
              <a:rPr lang="bg-BG" altLang="bg-BG" smtClean="0"/>
              <a:t>Second level</a:t>
            </a:r>
          </a:p>
          <a:p>
            <a:pPr lvl="2"/>
            <a:r>
              <a:rPr lang="bg-BG" altLang="bg-BG" smtClean="0"/>
              <a:t>Third level</a:t>
            </a:r>
          </a:p>
          <a:p>
            <a:pPr lvl="3"/>
            <a:r>
              <a:rPr lang="bg-BG" altLang="bg-BG" smtClean="0"/>
              <a:t>Fourth level</a:t>
            </a:r>
          </a:p>
          <a:p>
            <a:pPr lvl="4"/>
            <a:r>
              <a:rPr lang="bg-BG" altLang="bg-BG"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panose="020B0604020202020204" pitchFamily="34" charset="0"/>
                <a:cs typeface="+mn-cs"/>
              </a:defRPr>
            </a:lvl1pPr>
          </a:lstStyle>
          <a:p>
            <a:pPr>
              <a:defRPr/>
            </a:pPr>
            <a:endParaRPr lang="bg-BG" altLang="bg-BG"/>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panose="020B0604020202020204" pitchFamily="34" charset="0"/>
                <a:cs typeface="+mn-cs"/>
              </a:defRPr>
            </a:lvl1pPr>
          </a:lstStyle>
          <a:p>
            <a:pPr>
              <a:defRPr/>
            </a:pPr>
            <a:endParaRPr lang="bg-BG" altLang="bg-BG"/>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mn-cs"/>
              </a:defRPr>
            </a:lvl1pPr>
          </a:lstStyle>
          <a:p>
            <a:pPr>
              <a:defRPr/>
            </a:pPr>
            <a:fld id="{47ECCACA-6B5C-45FE-B883-03B4AA85FA87}" type="slidenum">
              <a:rPr lang="bg-BG" altLang="bg-BG"/>
              <a:pPr>
                <a:defRPr/>
              </a:pPr>
              <a:t>‹#›</a:t>
            </a:fld>
            <a:endParaRPr lang="bg-BG" altLang="bg-BG"/>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 id="2147483649" r:id="rId14"/>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685800" y="2130425"/>
            <a:ext cx="7772400" cy="1470025"/>
          </a:xfrm>
        </p:spPr>
        <p:txBody>
          <a:bodyPr anchor="ctr"/>
          <a:lstStyle/>
          <a:p>
            <a:pPr eaLnBrk="1" hangingPunct="1"/>
            <a:r>
              <a:rPr lang="en-US" altLang="bg-BG" sz="4400" b="1" smtClean="0"/>
              <a:t>Introduction to biostatistics</a:t>
            </a:r>
            <a:endParaRPr lang="bg-BG" altLang="bg-BG" sz="4400" b="1" smtClean="0"/>
          </a:p>
        </p:txBody>
      </p:sp>
      <p:sp>
        <p:nvSpPr>
          <p:cNvPr id="17410" name="Rectangle 3"/>
          <p:cNvSpPr>
            <a:spLocks noGrp="1" noChangeArrowheads="1"/>
          </p:cNvSpPr>
          <p:nvPr>
            <p:ph type="subTitle" idx="1"/>
          </p:nvPr>
        </p:nvSpPr>
        <p:spPr>
          <a:xfrm>
            <a:off x="685800" y="3886200"/>
            <a:ext cx="7848600" cy="1752600"/>
          </a:xfrm>
        </p:spPr>
        <p:txBody>
          <a:bodyPr/>
          <a:lstStyle/>
          <a:p>
            <a:pPr eaLnBrk="1" hangingPunct="1"/>
            <a:r>
              <a:rPr lang="en-US" altLang="bg-BG" sz="3200" smtClean="0"/>
              <a:t>Associate Professor Georgi Iskrov, PhD</a:t>
            </a:r>
          </a:p>
          <a:p>
            <a:pPr eaLnBrk="1" hangingPunct="1"/>
            <a:r>
              <a:rPr lang="en-US" altLang="bg-BG" sz="3200" smtClean="0"/>
              <a:t>Department of Social Medicine</a:t>
            </a:r>
            <a:endParaRPr lang="bg-BG" altLang="bg-BG" sz="32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altLang="bg-BG" b="1" smtClean="0"/>
              <a:t>Probability vs Statistics</a:t>
            </a:r>
          </a:p>
        </p:txBody>
      </p:sp>
      <p:graphicFrame>
        <p:nvGraphicFramePr>
          <p:cNvPr id="2" name="Table 1"/>
          <p:cNvGraphicFramePr>
            <a:graphicFrameLocks noGrp="1"/>
          </p:cNvGraphicFramePr>
          <p:nvPr/>
        </p:nvGraphicFramePr>
        <p:xfrm>
          <a:off x="990600" y="2057400"/>
          <a:ext cx="7162800" cy="3830638"/>
        </p:xfrm>
        <a:graphic>
          <a:graphicData uri="http://schemas.openxmlformats.org/drawingml/2006/table">
            <a:tbl>
              <a:tblPr firstRow="1" bandRow="1">
                <a:tableStyleId>{69CF1AB2-1976-4502-BF36-3FF5EA218861}</a:tableStyleId>
              </a:tblPr>
              <a:tblGrid>
                <a:gridCol w="3581400"/>
                <a:gridCol w="3581400"/>
              </a:tblGrid>
              <a:tr h="543757">
                <a:tc gridSpan="2">
                  <a:txBody>
                    <a:bodyPr/>
                    <a:lstStyle/>
                    <a:p>
                      <a:r>
                        <a:rPr lang="en-US" sz="2400" dirty="0" smtClean="0"/>
                        <a:t>Probability</a:t>
                      </a:r>
                      <a:endParaRPr lang="bg-BG" sz="2400" dirty="0"/>
                    </a:p>
                  </a:txBody>
                  <a:tcPr/>
                </a:tc>
                <a:tc hMerge="1">
                  <a:txBody>
                    <a:bodyPr/>
                    <a:lstStyle/>
                    <a:p>
                      <a:endParaRPr lang="bg-BG" dirty="0"/>
                    </a:p>
                  </a:txBody>
                  <a:tcPr/>
                </a:tc>
              </a:tr>
              <a:tr h="441048">
                <a:tc>
                  <a:txBody>
                    <a:bodyPr/>
                    <a:lstStyle/>
                    <a:p>
                      <a:r>
                        <a:rPr lang="en-US" sz="2400" dirty="0" smtClean="0"/>
                        <a:t>General                       =&gt;</a:t>
                      </a:r>
                      <a:endParaRPr lang="bg-BG" sz="2400" dirty="0"/>
                    </a:p>
                  </a:txBody>
                  <a:tcPr/>
                </a:tc>
                <a:tc>
                  <a:txBody>
                    <a:bodyPr/>
                    <a:lstStyle/>
                    <a:p>
                      <a:r>
                        <a:rPr lang="en-US" sz="2400" dirty="0" smtClean="0"/>
                        <a:t>Specific</a:t>
                      </a:r>
                      <a:endParaRPr lang="bg-BG" sz="2400" dirty="0"/>
                    </a:p>
                  </a:txBody>
                  <a:tcPr/>
                </a:tc>
              </a:tr>
              <a:tr h="441048">
                <a:tc>
                  <a:txBody>
                    <a:bodyPr/>
                    <a:lstStyle/>
                    <a:p>
                      <a:r>
                        <a:rPr lang="en-US" sz="2400" dirty="0" smtClean="0"/>
                        <a:t>Population    </a:t>
                      </a:r>
                      <a:r>
                        <a:rPr lang="en-US" sz="2400" baseline="0" dirty="0" smtClean="0"/>
                        <a:t> </a:t>
                      </a:r>
                      <a:r>
                        <a:rPr lang="en-US" sz="2400" dirty="0" smtClean="0"/>
                        <a:t>              =&gt;</a:t>
                      </a:r>
                      <a:endParaRPr lang="bg-BG" sz="2400" dirty="0"/>
                    </a:p>
                  </a:txBody>
                  <a:tcPr/>
                </a:tc>
                <a:tc>
                  <a:txBody>
                    <a:bodyPr/>
                    <a:lstStyle/>
                    <a:p>
                      <a:r>
                        <a:rPr lang="en-US" sz="2400" dirty="0" smtClean="0"/>
                        <a:t>Sample</a:t>
                      </a:r>
                      <a:endParaRPr lang="bg-BG" sz="2400" dirty="0"/>
                    </a:p>
                  </a:txBody>
                  <a:tcPr/>
                </a:tc>
              </a:tr>
              <a:tr h="441048">
                <a:tc>
                  <a:txBody>
                    <a:bodyPr/>
                    <a:lstStyle/>
                    <a:p>
                      <a:r>
                        <a:rPr lang="en-US" sz="2400" dirty="0" smtClean="0"/>
                        <a:t>Model                     </a:t>
                      </a:r>
                      <a:r>
                        <a:rPr lang="en-US" sz="2400" baseline="0" dirty="0" smtClean="0"/>
                        <a:t> </a:t>
                      </a:r>
                      <a:r>
                        <a:rPr lang="en-US" sz="2400" dirty="0" smtClean="0"/>
                        <a:t>    =&gt;</a:t>
                      </a:r>
                      <a:endParaRPr lang="bg-BG" sz="2400" dirty="0"/>
                    </a:p>
                  </a:txBody>
                  <a:tcPr/>
                </a:tc>
                <a:tc>
                  <a:txBody>
                    <a:bodyPr/>
                    <a:lstStyle/>
                    <a:p>
                      <a:r>
                        <a:rPr lang="en-US" sz="2400" dirty="0" smtClean="0"/>
                        <a:t>Data</a:t>
                      </a:r>
                      <a:endParaRPr lang="bg-BG" sz="2400" dirty="0"/>
                    </a:p>
                  </a:txBody>
                  <a:tcPr/>
                </a:tc>
              </a:tr>
              <a:tr h="543757">
                <a:tc gridSpan="2">
                  <a:txBody>
                    <a:bodyPr/>
                    <a:lstStyle/>
                    <a:p>
                      <a:r>
                        <a:rPr lang="en-US" sz="2400" b="1" dirty="0" smtClean="0"/>
                        <a:t>Statistics</a:t>
                      </a:r>
                      <a:endParaRPr lang="bg-BG" sz="2400" b="1" dirty="0"/>
                    </a:p>
                  </a:txBody>
                  <a:tcPr/>
                </a:tc>
                <a:tc hMerge="1">
                  <a:txBody>
                    <a:bodyPr/>
                    <a:lstStyle/>
                    <a:p>
                      <a:endParaRPr lang="bg-BG" dirty="0"/>
                    </a:p>
                  </a:txBody>
                  <a:tcPr/>
                </a:tc>
              </a:tr>
              <a:tr h="441048">
                <a:tc>
                  <a:txBody>
                    <a:bodyPr/>
                    <a:lstStyle/>
                    <a:p>
                      <a:r>
                        <a:rPr lang="en-US" sz="2400" dirty="0" smtClean="0"/>
                        <a:t>Specific                       =&gt;</a:t>
                      </a:r>
                      <a:endParaRPr lang="bg-BG" sz="2400" dirty="0"/>
                    </a:p>
                  </a:txBody>
                  <a:tcPr/>
                </a:tc>
                <a:tc>
                  <a:txBody>
                    <a:bodyPr/>
                    <a:lstStyle/>
                    <a:p>
                      <a:r>
                        <a:rPr lang="en-US" sz="2400" dirty="0" smtClean="0"/>
                        <a:t>General</a:t>
                      </a:r>
                      <a:endParaRPr lang="bg-BG" sz="2400" dirty="0"/>
                    </a:p>
                  </a:txBody>
                  <a:tcPr/>
                </a:tc>
              </a:tr>
              <a:tr h="441048">
                <a:tc>
                  <a:txBody>
                    <a:bodyPr/>
                    <a:lstStyle/>
                    <a:p>
                      <a:r>
                        <a:rPr lang="en-US" sz="2400" dirty="0" smtClean="0"/>
                        <a:t>Sample                       =&gt;</a:t>
                      </a:r>
                      <a:endParaRPr lang="bg-BG" sz="2400" dirty="0"/>
                    </a:p>
                  </a:txBody>
                  <a:tcPr/>
                </a:tc>
                <a:tc>
                  <a:txBody>
                    <a:bodyPr/>
                    <a:lstStyle/>
                    <a:p>
                      <a:r>
                        <a:rPr lang="en-US" sz="2400" dirty="0" smtClean="0"/>
                        <a:t>Population</a:t>
                      </a:r>
                      <a:endParaRPr lang="bg-BG" sz="2400" dirty="0"/>
                    </a:p>
                  </a:txBody>
                  <a:tcPr/>
                </a:tc>
              </a:tr>
              <a:tr h="441048">
                <a:tc>
                  <a:txBody>
                    <a:bodyPr/>
                    <a:lstStyle/>
                    <a:p>
                      <a:r>
                        <a:rPr lang="en-US" sz="2400" dirty="0" smtClean="0"/>
                        <a:t>Data                          </a:t>
                      </a:r>
                      <a:r>
                        <a:rPr lang="en-US" sz="2400" baseline="0" dirty="0" smtClean="0"/>
                        <a:t> </a:t>
                      </a:r>
                      <a:r>
                        <a:rPr lang="en-US" sz="2400" dirty="0" smtClean="0"/>
                        <a:t> =&gt;</a:t>
                      </a:r>
                      <a:endParaRPr lang="bg-BG" sz="2400" dirty="0"/>
                    </a:p>
                  </a:txBody>
                  <a:tcPr/>
                </a:tc>
                <a:tc>
                  <a:txBody>
                    <a:bodyPr/>
                    <a:lstStyle/>
                    <a:p>
                      <a:r>
                        <a:rPr lang="en-US" sz="2400" dirty="0" smtClean="0"/>
                        <a:t>Model</a:t>
                      </a:r>
                      <a:endParaRPr lang="bg-BG" sz="2400" dirty="0"/>
                    </a:p>
                  </a:txBody>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altLang="bg-BG" b="1" smtClean="0"/>
              <a:t>Sampling</a:t>
            </a:r>
          </a:p>
        </p:txBody>
      </p:sp>
      <p:sp>
        <p:nvSpPr>
          <p:cNvPr id="29698" name="Rectangle 3"/>
          <p:cNvSpPr>
            <a:spLocks noGrp="1" noChangeArrowheads="1"/>
          </p:cNvSpPr>
          <p:nvPr>
            <p:ph type="body" idx="1"/>
          </p:nvPr>
        </p:nvSpPr>
        <p:spPr/>
        <p:txBody>
          <a:bodyPr/>
          <a:lstStyle/>
          <a:p>
            <a:pPr eaLnBrk="1" hangingPunct="1"/>
            <a:r>
              <a:rPr lang="en-US" altLang="bg-BG" sz="2400" smtClean="0"/>
              <a:t>Individuals in the population </a:t>
            </a:r>
            <a:r>
              <a:rPr lang="en-US" altLang="bg-BG" sz="2400" b="1" smtClean="0"/>
              <a:t>vary</a:t>
            </a:r>
            <a:r>
              <a:rPr lang="en-US" altLang="bg-BG" sz="2400" smtClean="0"/>
              <a:t> from one another with respect to an outcome of interest.</a:t>
            </a:r>
          </a:p>
          <a:p>
            <a:pPr eaLnBrk="1" hangingPunct="1"/>
            <a:endParaRPr lang="en-US" altLang="bg-BG" sz="2400" smtClean="0"/>
          </a:p>
        </p:txBody>
      </p:sp>
      <p:pic>
        <p:nvPicPr>
          <p:cNvPr id="29699" name="Picture 4" descr="BIRDFLY"/>
          <p:cNvPicPr>
            <a:picLocks noChangeAspect="1" noChangeArrowheads="1"/>
          </p:cNvPicPr>
          <p:nvPr/>
        </p:nvPicPr>
        <p:blipFill>
          <a:blip r:embed="rId2"/>
          <a:srcRect/>
          <a:stretch>
            <a:fillRect/>
          </a:stretch>
        </p:blipFill>
        <p:spPr bwMode="auto">
          <a:xfrm>
            <a:off x="457200" y="3733800"/>
            <a:ext cx="1584325" cy="733425"/>
          </a:xfrm>
          <a:prstGeom prst="rect">
            <a:avLst/>
          </a:prstGeom>
          <a:noFill/>
          <a:ln w="9525">
            <a:noFill/>
            <a:miter lim="800000"/>
            <a:headEnd/>
            <a:tailEnd/>
          </a:ln>
        </p:spPr>
      </p:pic>
      <p:pic>
        <p:nvPicPr>
          <p:cNvPr id="29700" name="Picture 5" descr="BIRDFLY"/>
          <p:cNvPicPr>
            <a:picLocks noChangeAspect="1" noChangeArrowheads="1"/>
          </p:cNvPicPr>
          <p:nvPr/>
        </p:nvPicPr>
        <p:blipFill>
          <a:blip r:embed="rId2"/>
          <a:srcRect/>
          <a:stretch>
            <a:fillRect/>
          </a:stretch>
        </p:blipFill>
        <p:spPr bwMode="auto">
          <a:xfrm>
            <a:off x="2438400" y="3200400"/>
            <a:ext cx="2133600" cy="987425"/>
          </a:xfrm>
          <a:prstGeom prst="rect">
            <a:avLst/>
          </a:prstGeom>
          <a:noFill/>
          <a:ln w="9525">
            <a:noFill/>
            <a:miter lim="800000"/>
            <a:headEnd/>
            <a:tailEnd/>
          </a:ln>
        </p:spPr>
      </p:pic>
      <p:pic>
        <p:nvPicPr>
          <p:cNvPr id="29701" name="Picture 6" descr="BIRDFLY"/>
          <p:cNvPicPr>
            <a:picLocks noChangeAspect="1" noChangeArrowheads="1"/>
          </p:cNvPicPr>
          <p:nvPr/>
        </p:nvPicPr>
        <p:blipFill>
          <a:blip r:embed="rId2"/>
          <a:srcRect/>
          <a:stretch>
            <a:fillRect/>
          </a:stretch>
        </p:blipFill>
        <p:spPr bwMode="auto">
          <a:xfrm>
            <a:off x="4648200" y="3962400"/>
            <a:ext cx="3048000" cy="1411288"/>
          </a:xfrm>
          <a:prstGeom prst="rect">
            <a:avLst/>
          </a:prstGeom>
          <a:noFill/>
          <a:ln w="9525">
            <a:noFill/>
            <a:miter lim="800000"/>
            <a:headEnd/>
            <a:tailEnd/>
          </a:ln>
        </p:spPr>
      </p:pic>
      <p:pic>
        <p:nvPicPr>
          <p:cNvPr id="29702" name="Picture 7" descr="BIRDFLY"/>
          <p:cNvPicPr>
            <a:picLocks noChangeAspect="1" noChangeArrowheads="1"/>
          </p:cNvPicPr>
          <p:nvPr/>
        </p:nvPicPr>
        <p:blipFill>
          <a:blip r:embed="rId2"/>
          <a:srcRect/>
          <a:stretch>
            <a:fillRect/>
          </a:stretch>
        </p:blipFill>
        <p:spPr bwMode="auto">
          <a:xfrm>
            <a:off x="6324600" y="3048000"/>
            <a:ext cx="1981200" cy="917575"/>
          </a:xfrm>
          <a:prstGeom prst="rect">
            <a:avLst/>
          </a:prstGeom>
          <a:noFill/>
          <a:ln w="9525">
            <a:noFill/>
            <a:miter lim="800000"/>
            <a:headEnd/>
            <a:tailEnd/>
          </a:ln>
        </p:spPr>
      </p:pic>
      <p:pic>
        <p:nvPicPr>
          <p:cNvPr id="29703" name="Picture 8" descr="BIRDFLY"/>
          <p:cNvPicPr>
            <a:picLocks noChangeAspect="1" noChangeArrowheads="1"/>
          </p:cNvPicPr>
          <p:nvPr/>
        </p:nvPicPr>
        <p:blipFill>
          <a:blip r:embed="rId2"/>
          <a:srcRect/>
          <a:stretch>
            <a:fillRect/>
          </a:stretch>
        </p:blipFill>
        <p:spPr bwMode="auto">
          <a:xfrm>
            <a:off x="2209800" y="4583113"/>
            <a:ext cx="2590800" cy="1200150"/>
          </a:xfrm>
          <a:prstGeom prst="rect">
            <a:avLst/>
          </a:prstGeom>
          <a:noFill/>
          <a:ln w="9525">
            <a:noFill/>
            <a:miter lim="800000"/>
            <a:headEnd/>
            <a:tailEnd/>
          </a:ln>
        </p:spPr>
      </p:pic>
      <p:pic>
        <p:nvPicPr>
          <p:cNvPr id="29704" name="Picture 9" descr="BIRDFLY"/>
          <p:cNvPicPr>
            <a:picLocks noChangeAspect="1" noChangeArrowheads="1"/>
          </p:cNvPicPr>
          <p:nvPr/>
        </p:nvPicPr>
        <p:blipFill>
          <a:blip r:embed="rId2"/>
          <a:srcRect/>
          <a:stretch>
            <a:fillRect/>
          </a:stretch>
        </p:blipFill>
        <p:spPr bwMode="auto">
          <a:xfrm>
            <a:off x="533400" y="5640388"/>
            <a:ext cx="1600200" cy="741362"/>
          </a:xfrm>
          <a:prstGeom prst="rect">
            <a:avLst/>
          </a:prstGeom>
          <a:noFill/>
          <a:ln w="9525">
            <a:noFill/>
            <a:miter lim="800000"/>
            <a:headEnd/>
            <a:tailEnd/>
          </a:ln>
        </p:spPr>
      </p:pic>
      <p:pic>
        <p:nvPicPr>
          <p:cNvPr id="29705" name="Picture 10" descr="BIRDFLY"/>
          <p:cNvPicPr>
            <a:picLocks noChangeAspect="1" noChangeArrowheads="1"/>
          </p:cNvPicPr>
          <p:nvPr/>
        </p:nvPicPr>
        <p:blipFill>
          <a:blip r:embed="rId2"/>
          <a:srcRect/>
          <a:stretch>
            <a:fillRect/>
          </a:stretch>
        </p:blipFill>
        <p:spPr bwMode="auto">
          <a:xfrm>
            <a:off x="7315200" y="3962400"/>
            <a:ext cx="1600200" cy="741363"/>
          </a:xfrm>
          <a:prstGeom prst="rect">
            <a:avLst/>
          </a:prstGeom>
          <a:noFill/>
          <a:ln w="9525">
            <a:noFill/>
            <a:miter lim="800000"/>
            <a:headEnd/>
            <a:tailEnd/>
          </a:ln>
        </p:spPr>
      </p:pic>
      <p:pic>
        <p:nvPicPr>
          <p:cNvPr id="29706" name="Picture 11" descr="BIRDFLY"/>
          <p:cNvPicPr>
            <a:picLocks noChangeAspect="1" noChangeArrowheads="1"/>
          </p:cNvPicPr>
          <p:nvPr/>
        </p:nvPicPr>
        <p:blipFill>
          <a:blip r:embed="rId2"/>
          <a:srcRect/>
          <a:stretch>
            <a:fillRect/>
          </a:stretch>
        </p:blipFill>
        <p:spPr bwMode="auto">
          <a:xfrm>
            <a:off x="5943600" y="5476875"/>
            <a:ext cx="2971800" cy="1381125"/>
          </a:xfrm>
          <a:prstGeom prst="rect">
            <a:avLst/>
          </a:prstGeom>
          <a:noFill/>
          <a:ln w="9525">
            <a:noFill/>
            <a:miter lim="800000"/>
            <a:headEnd/>
            <a:tailEnd/>
          </a:ln>
        </p:spPr>
      </p:pic>
      <p:pic>
        <p:nvPicPr>
          <p:cNvPr id="29707" name="Picture 12" descr="BIRDFLY"/>
          <p:cNvPicPr>
            <a:picLocks noChangeAspect="1" noChangeArrowheads="1"/>
          </p:cNvPicPr>
          <p:nvPr/>
        </p:nvPicPr>
        <p:blipFill>
          <a:blip r:embed="rId2"/>
          <a:srcRect/>
          <a:stretch>
            <a:fillRect/>
          </a:stretch>
        </p:blipFill>
        <p:spPr bwMode="auto">
          <a:xfrm>
            <a:off x="3733800" y="5791200"/>
            <a:ext cx="1600200" cy="7413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altLang="bg-BG" b="1" smtClean="0"/>
              <a:t>Sampling</a:t>
            </a:r>
          </a:p>
        </p:txBody>
      </p:sp>
      <p:sp>
        <p:nvSpPr>
          <p:cNvPr id="30722" name="Rectangle 3"/>
          <p:cNvSpPr>
            <a:spLocks noGrp="1" noChangeArrowheads="1"/>
          </p:cNvSpPr>
          <p:nvPr>
            <p:ph type="body" idx="1"/>
          </p:nvPr>
        </p:nvSpPr>
        <p:spPr/>
        <p:txBody>
          <a:bodyPr/>
          <a:lstStyle/>
          <a:p>
            <a:pPr eaLnBrk="1" hangingPunct="1"/>
            <a:r>
              <a:rPr lang="en-US" altLang="bg-BG" sz="2400" smtClean="0"/>
              <a:t>When a sample is drawn there is no certainty that it will be representative for the population.</a:t>
            </a:r>
          </a:p>
          <a:p>
            <a:pPr eaLnBrk="1" hangingPunct="1"/>
            <a:endParaRPr lang="en-US" altLang="bg-BG" smtClean="0"/>
          </a:p>
        </p:txBody>
      </p:sp>
      <p:pic>
        <p:nvPicPr>
          <p:cNvPr id="30723" name="Picture 4" descr="BIRDFLY"/>
          <p:cNvPicPr>
            <a:picLocks noChangeAspect="1" noChangeArrowheads="1"/>
          </p:cNvPicPr>
          <p:nvPr/>
        </p:nvPicPr>
        <p:blipFill>
          <a:blip r:embed="rId2"/>
          <a:srcRect/>
          <a:stretch>
            <a:fillRect/>
          </a:stretch>
        </p:blipFill>
        <p:spPr bwMode="auto">
          <a:xfrm>
            <a:off x="304800" y="4137025"/>
            <a:ext cx="757238" cy="350838"/>
          </a:xfrm>
          <a:prstGeom prst="rect">
            <a:avLst/>
          </a:prstGeom>
          <a:noFill/>
          <a:ln w="9525">
            <a:noFill/>
            <a:miter lim="800000"/>
            <a:headEnd/>
            <a:tailEnd/>
          </a:ln>
        </p:spPr>
      </p:pic>
      <p:pic>
        <p:nvPicPr>
          <p:cNvPr id="30724" name="Picture 5" descr="BIRDFLY"/>
          <p:cNvPicPr>
            <a:picLocks noChangeAspect="1" noChangeArrowheads="1"/>
          </p:cNvPicPr>
          <p:nvPr/>
        </p:nvPicPr>
        <p:blipFill>
          <a:blip r:embed="rId2"/>
          <a:srcRect/>
          <a:stretch>
            <a:fillRect/>
          </a:stretch>
        </p:blipFill>
        <p:spPr bwMode="auto">
          <a:xfrm>
            <a:off x="1250950" y="3883025"/>
            <a:ext cx="1019175" cy="471488"/>
          </a:xfrm>
          <a:prstGeom prst="rect">
            <a:avLst/>
          </a:prstGeom>
          <a:noFill/>
          <a:ln w="9525">
            <a:noFill/>
            <a:miter lim="800000"/>
            <a:headEnd/>
            <a:tailEnd/>
          </a:ln>
        </p:spPr>
      </p:pic>
      <p:pic>
        <p:nvPicPr>
          <p:cNvPr id="30725" name="Picture 6" descr="BIRDFLY"/>
          <p:cNvPicPr>
            <a:picLocks noChangeAspect="1" noChangeArrowheads="1"/>
          </p:cNvPicPr>
          <p:nvPr/>
        </p:nvPicPr>
        <p:blipFill>
          <a:blip r:embed="rId2"/>
          <a:srcRect/>
          <a:stretch>
            <a:fillRect/>
          </a:stretch>
        </p:blipFill>
        <p:spPr bwMode="auto">
          <a:xfrm>
            <a:off x="2306638" y="4246563"/>
            <a:ext cx="1454150" cy="674687"/>
          </a:xfrm>
          <a:prstGeom prst="rect">
            <a:avLst/>
          </a:prstGeom>
          <a:noFill/>
          <a:ln w="9525">
            <a:noFill/>
            <a:miter lim="800000"/>
            <a:headEnd/>
            <a:tailEnd/>
          </a:ln>
        </p:spPr>
      </p:pic>
      <p:pic>
        <p:nvPicPr>
          <p:cNvPr id="30726" name="Picture 7" descr="BIRDFLY"/>
          <p:cNvPicPr>
            <a:picLocks noChangeAspect="1" noChangeArrowheads="1"/>
          </p:cNvPicPr>
          <p:nvPr/>
        </p:nvPicPr>
        <p:blipFill>
          <a:blip r:embed="rId2"/>
          <a:srcRect/>
          <a:stretch>
            <a:fillRect/>
          </a:stretch>
        </p:blipFill>
        <p:spPr bwMode="auto">
          <a:xfrm>
            <a:off x="3106738" y="3810000"/>
            <a:ext cx="946150" cy="438150"/>
          </a:xfrm>
          <a:prstGeom prst="rect">
            <a:avLst/>
          </a:prstGeom>
          <a:noFill/>
          <a:ln w="9525">
            <a:noFill/>
            <a:miter lim="800000"/>
            <a:headEnd/>
            <a:tailEnd/>
          </a:ln>
        </p:spPr>
      </p:pic>
      <p:pic>
        <p:nvPicPr>
          <p:cNvPr id="30727" name="Picture 8" descr="BIRDFLY"/>
          <p:cNvPicPr>
            <a:picLocks noChangeAspect="1" noChangeArrowheads="1"/>
          </p:cNvPicPr>
          <p:nvPr/>
        </p:nvPicPr>
        <p:blipFill>
          <a:blip r:embed="rId2"/>
          <a:srcRect/>
          <a:stretch>
            <a:fillRect/>
          </a:stretch>
        </p:blipFill>
        <p:spPr bwMode="auto">
          <a:xfrm>
            <a:off x="1141413" y="4543425"/>
            <a:ext cx="1236662" cy="573088"/>
          </a:xfrm>
          <a:prstGeom prst="rect">
            <a:avLst/>
          </a:prstGeom>
          <a:noFill/>
          <a:ln w="9525">
            <a:noFill/>
            <a:miter lim="800000"/>
            <a:headEnd/>
            <a:tailEnd/>
          </a:ln>
        </p:spPr>
      </p:pic>
      <p:pic>
        <p:nvPicPr>
          <p:cNvPr id="30728" name="Picture 9" descr="BIRDFLY"/>
          <p:cNvPicPr>
            <a:picLocks noChangeAspect="1" noChangeArrowheads="1"/>
          </p:cNvPicPr>
          <p:nvPr/>
        </p:nvPicPr>
        <p:blipFill>
          <a:blip r:embed="rId2"/>
          <a:srcRect/>
          <a:stretch>
            <a:fillRect/>
          </a:stretch>
        </p:blipFill>
        <p:spPr bwMode="auto">
          <a:xfrm>
            <a:off x="341313" y="5048250"/>
            <a:ext cx="763587" cy="354013"/>
          </a:xfrm>
          <a:prstGeom prst="rect">
            <a:avLst/>
          </a:prstGeom>
          <a:noFill/>
          <a:ln w="9525">
            <a:noFill/>
            <a:miter lim="800000"/>
            <a:headEnd/>
            <a:tailEnd/>
          </a:ln>
        </p:spPr>
      </p:pic>
      <p:pic>
        <p:nvPicPr>
          <p:cNvPr id="30729" name="Picture 10" descr="BIRDFLY"/>
          <p:cNvPicPr>
            <a:picLocks noChangeAspect="1" noChangeArrowheads="1"/>
          </p:cNvPicPr>
          <p:nvPr/>
        </p:nvPicPr>
        <p:blipFill>
          <a:blip r:embed="rId2"/>
          <a:srcRect/>
          <a:stretch>
            <a:fillRect/>
          </a:stretch>
        </p:blipFill>
        <p:spPr bwMode="auto">
          <a:xfrm>
            <a:off x="3579813" y="4246563"/>
            <a:ext cx="763587" cy="354012"/>
          </a:xfrm>
          <a:prstGeom prst="rect">
            <a:avLst/>
          </a:prstGeom>
          <a:noFill/>
          <a:ln w="9525">
            <a:noFill/>
            <a:miter lim="800000"/>
            <a:headEnd/>
            <a:tailEnd/>
          </a:ln>
        </p:spPr>
      </p:pic>
      <p:pic>
        <p:nvPicPr>
          <p:cNvPr id="30730" name="Picture 11" descr="BIRDFLY"/>
          <p:cNvPicPr>
            <a:picLocks noChangeAspect="1" noChangeArrowheads="1"/>
          </p:cNvPicPr>
          <p:nvPr/>
        </p:nvPicPr>
        <p:blipFill>
          <a:blip r:embed="rId2"/>
          <a:srcRect/>
          <a:stretch>
            <a:fillRect/>
          </a:stretch>
        </p:blipFill>
        <p:spPr bwMode="auto">
          <a:xfrm>
            <a:off x="2924175" y="4970463"/>
            <a:ext cx="1419225" cy="658812"/>
          </a:xfrm>
          <a:prstGeom prst="rect">
            <a:avLst/>
          </a:prstGeom>
          <a:noFill/>
          <a:ln w="9525">
            <a:noFill/>
            <a:miter lim="800000"/>
            <a:headEnd/>
            <a:tailEnd/>
          </a:ln>
        </p:spPr>
      </p:pic>
      <p:pic>
        <p:nvPicPr>
          <p:cNvPr id="30731" name="Picture 12" descr="BIRDFLY"/>
          <p:cNvPicPr>
            <a:picLocks noChangeAspect="1" noChangeArrowheads="1"/>
          </p:cNvPicPr>
          <p:nvPr/>
        </p:nvPicPr>
        <p:blipFill>
          <a:blip r:embed="rId2"/>
          <a:srcRect/>
          <a:stretch>
            <a:fillRect/>
          </a:stretch>
        </p:blipFill>
        <p:spPr bwMode="auto">
          <a:xfrm>
            <a:off x="1870075" y="5119688"/>
            <a:ext cx="763588" cy="354012"/>
          </a:xfrm>
          <a:prstGeom prst="rect">
            <a:avLst/>
          </a:prstGeom>
          <a:noFill/>
          <a:ln w="9525">
            <a:noFill/>
            <a:miter lim="800000"/>
            <a:headEnd/>
            <a:tailEnd/>
          </a:ln>
        </p:spPr>
      </p:pic>
      <p:pic>
        <p:nvPicPr>
          <p:cNvPr id="30732" name="Picture 13" descr="BIRDFLY"/>
          <p:cNvPicPr>
            <a:picLocks noChangeAspect="1" noChangeArrowheads="1"/>
          </p:cNvPicPr>
          <p:nvPr/>
        </p:nvPicPr>
        <p:blipFill>
          <a:blip r:embed="rId2"/>
          <a:srcRect/>
          <a:stretch>
            <a:fillRect/>
          </a:stretch>
        </p:blipFill>
        <p:spPr bwMode="auto">
          <a:xfrm>
            <a:off x="228600" y="3352800"/>
            <a:ext cx="1019175" cy="471488"/>
          </a:xfrm>
          <a:prstGeom prst="rect">
            <a:avLst/>
          </a:prstGeom>
          <a:noFill/>
          <a:ln w="9525">
            <a:noFill/>
            <a:miter lim="800000"/>
            <a:headEnd/>
            <a:tailEnd/>
          </a:ln>
        </p:spPr>
      </p:pic>
      <p:pic>
        <p:nvPicPr>
          <p:cNvPr id="30733" name="Picture 14" descr="BIRDFLY"/>
          <p:cNvPicPr>
            <a:picLocks noChangeAspect="1" noChangeArrowheads="1"/>
          </p:cNvPicPr>
          <p:nvPr/>
        </p:nvPicPr>
        <p:blipFill>
          <a:blip r:embed="rId2"/>
          <a:srcRect/>
          <a:stretch>
            <a:fillRect/>
          </a:stretch>
        </p:blipFill>
        <p:spPr bwMode="auto">
          <a:xfrm>
            <a:off x="1752600" y="3352800"/>
            <a:ext cx="1454150" cy="674688"/>
          </a:xfrm>
          <a:prstGeom prst="rect">
            <a:avLst/>
          </a:prstGeom>
          <a:noFill/>
          <a:ln w="9525">
            <a:noFill/>
            <a:miter lim="800000"/>
            <a:headEnd/>
            <a:tailEnd/>
          </a:ln>
        </p:spPr>
      </p:pic>
      <p:pic>
        <p:nvPicPr>
          <p:cNvPr id="30734" name="Picture 15" descr="BIRDFLY"/>
          <p:cNvPicPr>
            <a:picLocks noChangeAspect="1" noChangeArrowheads="1"/>
          </p:cNvPicPr>
          <p:nvPr/>
        </p:nvPicPr>
        <p:blipFill>
          <a:blip r:embed="rId2"/>
          <a:srcRect/>
          <a:stretch>
            <a:fillRect/>
          </a:stretch>
        </p:blipFill>
        <p:spPr bwMode="auto">
          <a:xfrm>
            <a:off x="3124200" y="5791200"/>
            <a:ext cx="763588" cy="354013"/>
          </a:xfrm>
          <a:prstGeom prst="rect">
            <a:avLst/>
          </a:prstGeom>
          <a:noFill/>
          <a:ln w="9525">
            <a:noFill/>
            <a:miter lim="800000"/>
            <a:headEnd/>
            <a:tailEnd/>
          </a:ln>
        </p:spPr>
      </p:pic>
      <p:pic>
        <p:nvPicPr>
          <p:cNvPr id="30735" name="Picture 16" descr="BIRDFLY"/>
          <p:cNvPicPr>
            <a:picLocks noChangeAspect="1" noChangeArrowheads="1"/>
          </p:cNvPicPr>
          <p:nvPr/>
        </p:nvPicPr>
        <p:blipFill>
          <a:blip r:embed="rId2"/>
          <a:srcRect/>
          <a:stretch>
            <a:fillRect/>
          </a:stretch>
        </p:blipFill>
        <p:spPr bwMode="auto">
          <a:xfrm>
            <a:off x="1524000" y="5715000"/>
            <a:ext cx="1419225" cy="658813"/>
          </a:xfrm>
          <a:prstGeom prst="rect">
            <a:avLst/>
          </a:prstGeom>
          <a:noFill/>
          <a:ln w="9525">
            <a:noFill/>
            <a:miter lim="800000"/>
            <a:headEnd/>
            <a:tailEnd/>
          </a:ln>
        </p:spPr>
      </p:pic>
      <p:pic>
        <p:nvPicPr>
          <p:cNvPr id="30736" name="Picture 17" descr="BIRDFLY"/>
          <p:cNvPicPr>
            <a:picLocks noChangeAspect="1" noChangeArrowheads="1"/>
          </p:cNvPicPr>
          <p:nvPr/>
        </p:nvPicPr>
        <p:blipFill>
          <a:blip r:embed="rId2"/>
          <a:srcRect/>
          <a:stretch>
            <a:fillRect/>
          </a:stretch>
        </p:blipFill>
        <p:spPr bwMode="auto">
          <a:xfrm>
            <a:off x="609600" y="5638800"/>
            <a:ext cx="763588" cy="354013"/>
          </a:xfrm>
          <a:prstGeom prst="rect">
            <a:avLst/>
          </a:prstGeom>
          <a:noFill/>
          <a:ln w="9525">
            <a:noFill/>
            <a:miter lim="800000"/>
            <a:headEnd/>
            <a:tailEnd/>
          </a:ln>
        </p:spPr>
      </p:pic>
      <p:pic>
        <p:nvPicPr>
          <p:cNvPr id="30737" name="Picture 18" descr="BIRDFLY"/>
          <p:cNvPicPr>
            <a:picLocks noChangeAspect="1" noChangeArrowheads="1"/>
          </p:cNvPicPr>
          <p:nvPr/>
        </p:nvPicPr>
        <p:blipFill>
          <a:blip r:embed="rId2"/>
          <a:srcRect/>
          <a:stretch>
            <a:fillRect/>
          </a:stretch>
        </p:blipFill>
        <p:spPr bwMode="auto">
          <a:xfrm>
            <a:off x="2895600" y="6248400"/>
            <a:ext cx="757238" cy="350838"/>
          </a:xfrm>
          <a:prstGeom prst="rect">
            <a:avLst/>
          </a:prstGeom>
          <a:noFill/>
          <a:ln w="9525">
            <a:noFill/>
            <a:miter lim="800000"/>
            <a:headEnd/>
            <a:tailEnd/>
          </a:ln>
        </p:spPr>
      </p:pic>
      <p:pic>
        <p:nvPicPr>
          <p:cNvPr id="30738" name="Picture 19" descr="BIRDFLY"/>
          <p:cNvPicPr>
            <a:picLocks noChangeAspect="1" noChangeArrowheads="1"/>
          </p:cNvPicPr>
          <p:nvPr/>
        </p:nvPicPr>
        <p:blipFill>
          <a:blip r:embed="rId2"/>
          <a:srcRect/>
          <a:stretch>
            <a:fillRect/>
          </a:stretch>
        </p:blipFill>
        <p:spPr bwMode="auto">
          <a:xfrm>
            <a:off x="3657600" y="3352800"/>
            <a:ext cx="763588" cy="354013"/>
          </a:xfrm>
          <a:prstGeom prst="rect">
            <a:avLst/>
          </a:prstGeom>
          <a:noFill/>
          <a:ln w="9525">
            <a:noFill/>
            <a:miter lim="800000"/>
            <a:headEnd/>
            <a:tailEnd/>
          </a:ln>
        </p:spPr>
      </p:pic>
      <p:pic>
        <p:nvPicPr>
          <p:cNvPr id="30739" name="Picture 20" descr="BIRDFLY"/>
          <p:cNvPicPr>
            <a:picLocks noChangeAspect="1" noChangeArrowheads="1"/>
          </p:cNvPicPr>
          <p:nvPr/>
        </p:nvPicPr>
        <p:blipFill>
          <a:blip r:embed="rId2"/>
          <a:srcRect/>
          <a:stretch>
            <a:fillRect/>
          </a:stretch>
        </p:blipFill>
        <p:spPr bwMode="auto">
          <a:xfrm>
            <a:off x="381000" y="6183313"/>
            <a:ext cx="1454150" cy="674687"/>
          </a:xfrm>
          <a:prstGeom prst="rect">
            <a:avLst/>
          </a:prstGeom>
          <a:noFill/>
          <a:ln w="9525">
            <a:noFill/>
            <a:miter lim="800000"/>
            <a:headEnd/>
            <a:tailEnd/>
          </a:ln>
        </p:spPr>
      </p:pic>
      <p:sp>
        <p:nvSpPr>
          <p:cNvPr id="30740" name="Line 21"/>
          <p:cNvSpPr>
            <a:spLocks noChangeShapeType="1"/>
          </p:cNvSpPr>
          <p:nvPr/>
        </p:nvSpPr>
        <p:spPr bwMode="auto">
          <a:xfrm flipV="1">
            <a:off x="4267200" y="3886200"/>
            <a:ext cx="1600200" cy="1066800"/>
          </a:xfrm>
          <a:prstGeom prst="line">
            <a:avLst/>
          </a:prstGeom>
          <a:noFill/>
          <a:ln w="28575">
            <a:solidFill>
              <a:schemeClr val="hlink"/>
            </a:solidFill>
            <a:round/>
            <a:headEnd/>
            <a:tailEnd type="triangle" w="med" len="med"/>
          </a:ln>
        </p:spPr>
        <p:txBody>
          <a:bodyPr wrap="none" anchor="ctr"/>
          <a:lstStyle/>
          <a:p>
            <a:endParaRPr lang="en-US"/>
          </a:p>
        </p:txBody>
      </p:sp>
      <p:sp>
        <p:nvSpPr>
          <p:cNvPr id="30741" name="Line 22"/>
          <p:cNvSpPr>
            <a:spLocks noChangeShapeType="1"/>
          </p:cNvSpPr>
          <p:nvPr/>
        </p:nvSpPr>
        <p:spPr bwMode="auto">
          <a:xfrm>
            <a:off x="4267200" y="4953000"/>
            <a:ext cx="1600200" cy="1066800"/>
          </a:xfrm>
          <a:prstGeom prst="line">
            <a:avLst/>
          </a:prstGeom>
          <a:noFill/>
          <a:ln w="28575">
            <a:solidFill>
              <a:schemeClr val="hlink"/>
            </a:solidFill>
            <a:round/>
            <a:headEnd/>
            <a:tailEnd type="triangle" w="med" len="med"/>
          </a:ln>
        </p:spPr>
        <p:txBody>
          <a:bodyPr wrap="none" anchor="ctr"/>
          <a:lstStyle/>
          <a:p>
            <a:endParaRPr lang="en-US"/>
          </a:p>
        </p:txBody>
      </p:sp>
      <p:pic>
        <p:nvPicPr>
          <p:cNvPr id="30742" name="Picture 23" descr="BIRDFLY"/>
          <p:cNvPicPr>
            <a:picLocks noChangeAspect="1" noChangeArrowheads="1"/>
          </p:cNvPicPr>
          <p:nvPr/>
        </p:nvPicPr>
        <p:blipFill>
          <a:blip r:embed="rId2"/>
          <a:srcRect/>
          <a:stretch>
            <a:fillRect/>
          </a:stretch>
        </p:blipFill>
        <p:spPr bwMode="auto">
          <a:xfrm>
            <a:off x="6934200" y="3886200"/>
            <a:ext cx="763588" cy="354013"/>
          </a:xfrm>
          <a:prstGeom prst="rect">
            <a:avLst/>
          </a:prstGeom>
          <a:noFill/>
          <a:ln w="9525">
            <a:noFill/>
            <a:miter lim="800000"/>
            <a:headEnd/>
            <a:tailEnd/>
          </a:ln>
        </p:spPr>
      </p:pic>
      <p:pic>
        <p:nvPicPr>
          <p:cNvPr id="30743" name="Picture 24" descr="BIRDFLY"/>
          <p:cNvPicPr>
            <a:picLocks noChangeAspect="1" noChangeArrowheads="1"/>
          </p:cNvPicPr>
          <p:nvPr/>
        </p:nvPicPr>
        <p:blipFill>
          <a:blip r:embed="rId2"/>
          <a:srcRect/>
          <a:stretch>
            <a:fillRect/>
          </a:stretch>
        </p:blipFill>
        <p:spPr bwMode="auto">
          <a:xfrm>
            <a:off x="7391400" y="3200400"/>
            <a:ext cx="946150" cy="438150"/>
          </a:xfrm>
          <a:prstGeom prst="rect">
            <a:avLst/>
          </a:prstGeom>
          <a:noFill/>
          <a:ln w="9525">
            <a:noFill/>
            <a:miter lim="800000"/>
            <a:headEnd/>
            <a:tailEnd/>
          </a:ln>
        </p:spPr>
      </p:pic>
      <p:pic>
        <p:nvPicPr>
          <p:cNvPr id="30744" name="Picture 25" descr="BIRDFLY"/>
          <p:cNvPicPr>
            <a:picLocks noChangeAspect="1" noChangeArrowheads="1"/>
          </p:cNvPicPr>
          <p:nvPr/>
        </p:nvPicPr>
        <p:blipFill>
          <a:blip r:embed="rId2"/>
          <a:srcRect/>
          <a:stretch>
            <a:fillRect/>
          </a:stretch>
        </p:blipFill>
        <p:spPr bwMode="auto">
          <a:xfrm>
            <a:off x="6172200" y="3810000"/>
            <a:ext cx="763588" cy="354013"/>
          </a:xfrm>
          <a:prstGeom prst="rect">
            <a:avLst/>
          </a:prstGeom>
          <a:noFill/>
          <a:ln w="9525">
            <a:noFill/>
            <a:miter lim="800000"/>
            <a:headEnd/>
            <a:tailEnd/>
          </a:ln>
        </p:spPr>
      </p:pic>
      <p:pic>
        <p:nvPicPr>
          <p:cNvPr id="30745" name="Picture 26" descr="BIRDFLY"/>
          <p:cNvPicPr>
            <a:picLocks noChangeAspect="1" noChangeArrowheads="1"/>
          </p:cNvPicPr>
          <p:nvPr/>
        </p:nvPicPr>
        <p:blipFill>
          <a:blip r:embed="rId2"/>
          <a:srcRect/>
          <a:stretch>
            <a:fillRect/>
          </a:stretch>
        </p:blipFill>
        <p:spPr bwMode="auto">
          <a:xfrm>
            <a:off x="6629400" y="3429000"/>
            <a:ext cx="763588" cy="354013"/>
          </a:xfrm>
          <a:prstGeom prst="rect">
            <a:avLst/>
          </a:prstGeom>
          <a:noFill/>
          <a:ln w="9525">
            <a:noFill/>
            <a:miter lim="800000"/>
            <a:headEnd/>
            <a:tailEnd/>
          </a:ln>
        </p:spPr>
      </p:pic>
      <p:pic>
        <p:nvPicPr>
          <p:cNvPr id="30746" name="Picture 27" descr="BIRDFLY"/>
          <p:cNvPicPr>
            <a:picLocks noChangeAspect="1" noChangeArrowheads="1"/>
          </p:cNvPicPr>
          <p:nvPr/>
        </p:nvPicPr>
        <p:blipFill>
          <a:blip r:embed="rId2"/>
          <a:srcRect/>
          <a:stretch>
            <a:fillRect/>
          </a:stretch>
        </p:blipFill>
        <p:spPr bwMode="auto">
          <a:xfrm>
            <a:off x="5943600" y="3124200"/>
            <a:ext cx="763588" cy="354013"/>
          </a:xfrm>
          <a:prstGeom prst="rect">
            <a:avLst/>
          </a:prstGeom>
          <a:noFill/>
          <a:ln w="9525">
            <a:noFill/>
            <a:miter lim="800000"/>
            <a:headEnd/>
            <a:tailEnd/>
          </a:ln>
        </p:spPr>
      </p:pic>
      <p:pic>
        <p:nvPicPr>
          <p:cNvPr id="30747" name="Picture 28" descr="BIRDFLY"/>
          <p:cNvPicPr>
            <a:picLocks noChangeAspect="1" noChangeArrowheads="1"/>
          </p:cNvPicPr>
          <p:nvPr/>
        </p:nvPicPr>
        <p:blipFill>
          <a:blip r:embed="rId2"/>
          <a:srcRect/>
          <a:stretch>
            <a:fillRect/>
          </a:stretch>
        </p:blipFill>
        <p:spPr bwMode="auto">
          <a:xfrm>
            <a:off x="5638800" y="5181600"/>
            <a:ext cx="1454150" cy="674688"/>
          </a:xfrm>
          <a:prstGeom prst="rect">
            <a:avLst/>
          </a:prstGeom>
          <a:noFill/>
          <a:ln w="9525">
            <a:noFill/>
            <a:miter lim="800000"/>
            <a:headEnd/>
            <a:tailEnd/>
          </a:ln>
        </p:spPr>
      </p:pic>
      <p:pic>
        <p:nvPicPr>
          <p:cNvPr id="30748" name="Picture 29" descr="BIRDFLY"/>
          <p:cNvPicPr>
            <a:picLocks noChangeAspect="1" noChangeArrowheads="1"/>
          </p:cNvPicPr>
          <p:nvPr/>
        </p:nvPicPr>
        <p:blipFill>
          <a:blip r:embed="rId2"/>
          <a:srcRect/>
          <a:stretch>
            <a:fillRect/>
          </a:stretch>
        </p:blipFill>
        <p:spPr bwMode="auto">
          <a:xfrm>
            <a:off x="7239000" y="5181600"/>
            <a:ext cx="1419225" cy="658813"/>
          </a:xfrm>
          <a:prstGeom prst="rect">
            <a:avLst/>
          </a:prstGeom>
          <a:noFill/>
          <a:ln w="9525">
            <a:noFill/>
            <a:miter lim="800000"/>
            <a:headEnd/>
            <a:tailEnd/>
          </a:ln>
        </p:spPr>
      </p:pic>
      <p:pic>
        <p:nvPicPr>
          <p:cNvPr id="30749" name="Picture 30" descr="BIRDFLY"/>
          <p:cNvPicPr>
            <a:picLocks noChangeAspect="1" noChangeArrowheads="1"/>
          </p:cNvPicPr>
          <p:nvPr/>
        </p:nvPicPr>
        <p:blipFill>
          <a:blip r:embed="rId2"/>
          <a:srcRect/>
          <a:stretch>
            <a:fillRect/>
          </a:stretch>
        </p:blipFill>
        <p:spPr bwMode="auto">
          <a:xfrm>
            <a:off x="6248400" y="5943600"/>
            <a:ext cx="763588" cy="354013"/>
          </a:xfrm>
          <a:prstGeom prst="rect">
            <a:avLst/>
          </a:prstGeom>
          <a:noFill/>
          <a:ln w="9525">
            <a:noFill/>
            <a:miter lim="800000"/>
            <a:headEnd/>
            <a:tailEnd/>
          </a:ln>
        </p:spPr>
      </p:pic>
      <p:pic>
        <p:nvPicPr>
          <p:cNvPr id="30750" name="Picture 31" descr="BIRDFLY"/>
          <p:cNvPicPr>
            <a:picLocks noChangeAspect="1" noChangeArrowheads="1"/>
          </p:cNvPicPr>
          <p:nvPr/>
        </p:nvPicPr>
        <p:blipFill>
          <a:blip r:embed="rId2"/>
          <a:srcRect/>
          <a:stretch>
            <a:fillRect/>
          </a:stretch>
        </p:blipFill>
        <p:spPr bwMode="auto">
          <a:xfrm>
            <a:off x="7069138" y="6208713"/>
            <a:ext cx="1236662" cy="573087"/>
          </a:xfrm>
          <a:prstGeom prst="rect">
            <a:avLst/>
          </a:prstGeom>
          <a:noFill/>
          <a:ln w="9525">
            <a:noFill/>
            <a:miter lim="800000"/>
            <a:headEnd/>
            <a:tailEnd/>
          </a:ln>
        </p:spPr>
      </p:pic>
      <p:pic>
        <p:nvPicPr>
          <p:cNvPr id="30751" name="Picture 32" descr="BIRDFLY"/>
          <p:cNvPicPr>
            <a:picLocks noChangeAspect="1" noChangeArrowheads="1"/>
          </p:cNvPicPr>
          <p:nvPr/>
        </p:nvPicPr>
        <p:blipFill>
          <a:blip r:embed="rId2"/>
          <a:srcRect/>
          <a:stretch>
            <a:fillRect/>
          </a:stretch>
        </p:blipFill>
        <p:spPr bwMode="auto">
          <a:xfrm>
            <a:off x="5257800" y="6183313"/>
            <a:ext cx="1454150" cy="674687"/>
          </a:xfrm>
          <a:prstGeom prst="rect">
            <a:avLst/>
          </a:prstGeom>
          <a:noFill/>
          <a:ln w="9525">
            <a:noFill/>
            <a:miter lim="800000"/>
            <a:headEnd/>
            <a:tailEnd/>
          </a:ln>
        </p:spPr>
      </p:pic>
      <p:sp>
        <p:nvSpPr>
          <p:cNvPr id="30752" name="Text Box 33"/>
          <p:cNvSpPr txBox="1">
            <a:spLocks noChangeArrowheads="1"/>
          </p:cNvSpPr>
          <p:nvPr/>
        </p:nvSpPr>
        <p:spPr bwMode="auto">
          <a:xfrm>
            <a:off x="7315200" y="3810000"/>
            <a:ext cx="1828800" cy="457200"/>
          </a:xfrm>
          <a:prstGeom prst="rect">
            <a:avLst/>
          </a:prstGeom>
          <a:noFill/>
          <a:ln w="9525">
            <a:noFill/>
            <a:miter lim="800000"/>
            <a:headEnd/>
            <a:tailEnd/>
          </a:ln>
        </p:spPr>
        <p:txBody>
          <a:bodyPr>
            <a:spAutoFit/>
          </a:bodyPr>
          <a:lstStyle/>
          <a:p>
            <a:pPr algn="r" eaLnBrk="0" hangingPunct="0">
              <a:spcBef>
                <a:spcPct val="50000"/>
              </a:spcBef>
            </a:pPr>
            <a:r>
              <a:rPr lang="en-US" altLang="bg-BG" sz="2400">
                <a:solidFill>
                  <a:schemeClr val="tx2"/>
                </a:solidFill>
              </a:rPr>
              <a:t>Sample A</a:t>
            </a:r>
          </a:p>
        </p:txBody>
      </p:sp>
      <p:sp>
        <p:nvSpPr>
          <p:cNvPr id="30753" name="Text Box 34"/>
          <p:cNvSpPr txBox="1">
            <a:spLocks noChangeArrowheads="1"/>
          </p:cNvSpPr>
          <p:nvPr/>
        </p:nvSpPr>
        <p:spPr bwMode="auto">
          <a:xfrm>
            <a:off x="7315200" y="5867400"/>
            <a:ext cx="1828800" cy="457200"/>
          </a:xfrm>
          <a:prstGeom prst="rect">
            <a:avLst/>
          </a:prstGeom>
          <a:noFill/>
          <a:ln w="9525">
            <a:noFill/>
            <a:miter lim="800000"/>
            <a:headEnd/>
            <a:tailEnd/>
          </a:ln>
        </p:spPr>
        <p:txBody>
          <a:bodyPr>
            <a:spAutoFit/>
          </a:bodyPr>
          <a:lstStyle/>
          <a:p>
            <a:pPr algn="r" eaLnBrk="0" hangingPunct="0">
              <a:spcBef>
                <a:spcPct val="50000"/>
              </a:spcBef>
            </a:pPr>
            <a:r>
              <a:rPr lang="en-US" altLang="bg-BG" sz="2400">
                <a:solidFill>
                  <a:schemeClr val="tx2"/>
                </a:solidFill>
              </a:rPr>
              <a:t>Sample B</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altLang="bg-BG" b="1" smtClean="0"/>
              <a:t>Sampling</a:t>
            </a:r>
          </a:p>
        </p:txBody>
      </p:sp>
      <p:sp>
        <p:nvSpPr>
          <p:cNvPr id="31746" name="Rectangle 3"/>
          <p:cNvSpPr>
            <a:spLocks noGrp="1" noChangeArrowheads="1"/>
          </p:cNvSpPr>
          <p:nvPr>
            <p:ph type="body" idx="1"/>
          </p:nvPr>
        </p:nvSpPr>
        <p:spPr/>
        <p:txBody>
          <a:bodyPr/>
          <a:lstStyle/>
          <a:p>
            <a:pPr eaLnBrk="1" hangingPunct="1"/>
            <a:r>
              <a:rPr lang="en-US" altLang="bg-BG" sz="2400" b="1" smtClean="0">
                <a:solidFill>
                  <a:schemeClr val="tx2"/>
                </a:solidFill>
              </a:rPr>
              <a:t>Sampling </a:t>
            </a:r>
            <a:r>
              <a:rPr lang="en-US" altLang="bg-BG" sz="2400" smtClean="0">
                <a:solidFill>
                  <a:schemeClr val="tx2"/>
                </a:solidFill>
              </a:rPr>
              <a:t>– a specific principle used to select members of population to be included in the study.</a:t>
            </a:r>
          </a:p>
          <a:p>
            <a:pPr eaLnBrk="1" hangingPunct="1"/>
            <a:r>
              <a:rPr lang="en-US" altLang="bg-BG" sz="1800" smtClean="0">
                <a:solidFill>
                  <a:schemeClr val="tx2"/>
                </a:solidFill>
              </a:rPr>
              <a:t>Due to the large size of target population, researchers have no choice but to study a number of cases within the population in order to represent the population and to reach conclusions about the population.</a:t>
            </a:r>
          </a:p>
          <a:p>
            <a:pPr eaLnBrk="1" hangingPunct="1"/>
            <a:r>
              <a:rPr lang="en-US" altLang="bg-BG" sz="2400" b="1" smtClean="0">
                <a:solidFill>
                  <a:schemeClr val="tx2"/>
                </a:solidFill>
              </a:rPr>
              <a:t>Random error</a:t>
            </a:r>
            <a:r>
              <a:rPr lang="en-US" altLang="bg-BG" sz="2400" smtClean="0"/>
              <a:t> can be conceptualized as sampling variability.</a:t>
            </a:r>
          </a:p>
          <a:p>
            <a:pPr eaLnBrk="1" hangingPunct="1"/>
            <a:r>
              <a:rPr lang="en-US" altLang="bg-BG" sz="2400" b="1" smtClean="0">
                <a:solidFill>
                  <a:schemeClr val="tx2"/>
                </a:solidFill>
              </a:rPr>
              <a:t>Bias (systematic error)</a:t>
            </a:r>
            <a:r>
              <a:rPr lang="en-US" altLang="bg-BG" sz="2400" smtClean="0"/>
              <a:t> is a difference between an observed value and the true value due to all causes other than sampling variability.</a:t>
            </a:r>
          </a:p>
          <a:p>
            <a:pPr eaLnBrk="1" hangingPunct="1"/>
            <a:r>
              <a:rPr lang="en-US" altLang="bg-BG" sz="2400" b="1" smtClean="0">
                <a:solidFill>
                  <a:schemeClr val="tx2"/>
                </a:solidFill>
              </a:rPr>
              <a:t>Accuracy</a:t>
            </a:r>
            <a:r>
              <a:rPr lang="en-US" altLang="bg-BG" sz="2400" smtClean="0"/>
              <a:t> is a general term denoting the absence of error of all kinds.</a:t>
            </a:r>
          </a:p>
          <a:p>
            <a:pPr eaLnBrk="1" hangingPunct="1"/>
            <a:endParaRPr lang="en-US" altLang="bg-BG" sz="1800" smtClean="0">
              <a:solidFill>
                <a:schemeClr val="tx2"/>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Oval 5"/>
          <p:cNvSpPr>
            <a:spLocks noChangeArrowheads="1"/>
          </p:cNvSpPr>
          <p:nvPr/>
        </p:nvSpPr>
        <p:spPr bwMode="auto">
          <a:xfrm>
            <a:off x="6858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70" name="Oval 6"/>
          <p:cNvSpPr>
            <a:spLocks noChangeArrowheads="1"/>
          </p:cNvSpPr>
          <p:nvPr/>
        </p:nvSpPr>
        <p:spPr bwMode="auto">
          <a:xfrm>
            <a:off x="9906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71" name="Oval 7"/>
          <p:cNvSpPr>
            <a:spLocks noChangeArrowheads="1"/>
          </p:cNvSpPr>
          <p:nvPr/>
        </p:nvSpPr>
        <p:spPr bwMode="auto">
          <a:xfrm>
            <a:off x="12954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72" name="Oval 8"/>
          <p:cNvSpPr>
            <a:spLocks noChangeArrowheads="1"/>
          </p:cNvSpPr>
          <p:nvPr/>
        </p:nvSpPr>
        <p:spPr bwMode="auto">
          <a:xfrm>
            <a:off x="16002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73" name="Oval 9"/>
          <p:cNvSpPr>
            <a:spLocks noChangeArrowheads="1"/>
          </p:cNvSpPr>
          <p:nvPr/>
        </p:nvSpPr>
        <p:spPr bwMode="auto">
          <a:xfrm>
            <a:off x="19050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74" name="Oval 10"/>
          <p:cNvSpPr>
            <a:spLocks noChangeArrowheads="1"/>
          </p:cNvSpPr>
          <p:nvPr/>
        </p:nvSpPr>
        <p:spPr bwMode="auto">
          <a:xfrm>
            <a:off x="22098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75" name="Oval 11"/>
          <p:cNvSpPr>
            <a:spLocks noChangeArrowheads="1"/>
          </p:cNvSpPr>
          <p:nvPr/>
        </p:nvSpPr>
        <p:spPr bwMode="auto">
          <a:xfrm>
            <a:off x="25146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76" name="Oval 12"/>
          <p:cNvSpPr>
            <a:spLocks noChangeArrowheads="1"/>
          </p:cNvSpPr>
          <p:nvPr/>
        </p:nvSpPr>
        <p:spPr bwMode="auto">
          <a:xfrm>
            <a:off x="6858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77" name="Oval 13"/>
          <p:cNvSpPr>
            <a:spLocks noChangeArrowheads="1"/>
          </p:cNvSpPr>
          <p:nvPr/>
        </p:nvSpPr>
        <p:spPr bwMode="auto">
          <a:xfrm>
            <a:off x="9906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78" name="Oval 14"/>
          <p:cNvSpPr>
            <a:spLocks noChangeArrowheads="1"/>
          </p:cNvSpPr>
          <p:nvPr/>
        </p:nvSpPr>
        <p:spPr bwMode="auto">
          <a:xfrm>
            <a:off x="12954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79" name="Oval 15"/>
          <p:cNvSpPr>
            <a:spLocks noChangeArrowheads="1"/>
          </p:cNvSpPr>
          <p:nvPr/>
        </p:nvSpPr>
        <p:spPr bwMode="auto">
          <a:xfrm>
            <a:off x="16002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80" name="Oval 16"/>
          <p:cNvSpPr>
            <a:spLocks noChangeArrowheads="1"/>
          </p:cNvSpPr>
          <p:nvPr/>
        </p:nvSpPr>
        <p:spPr bwMode="auto">
          <a:xfrm>
            <a:off x="19050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81" name="Oval 17"/>
          <p:cNvSpPr>
            <a:spLocks noChangeArrowheads="1"/>
          </p:cNvSpPr>
          <p:nvPr/>
        </p:nvSpPr>
        <p:spPr bwMode="auto">
          <a:xfrm>
            <a:off x="22098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82" name="Oval 18"/>
          <p:cNvSpPr>
            <a:spLocks noChangeArrowheads="1"/>
          </p:cNvSpPr>
          <p:nvPr/>
        </p:nvSpPr>
        <p:spPr bwMode="auto">
          <a:xfrm>
            <a:off x="25146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83" name="Oval 19"/>
          <p:cNvSpPr>
            <a:spLocks noChangeArrowheads="1"/>
          </p:cNvSpPr>
          <p:nvPr/>
        </p:nvSpPr>
        <p:spPr bwMode="auto">
          <a:xfrm>
            <a:off x="6858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84" name="Oval 20"/>
          <p:cNvSpPr>
            <a:spLocks noChangeArrowheads="1"/>
          </p:cNvSpPr>
          <p:nvPr/>
        </p:nvSpPr>
        <p:spPr bwMode="auto">
          <a:xfrm>
            <a:off x="9906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85" name="Oval 21"/>
          <p:cNvSpPr>
            <a:spLocks noChangeArrowheads="1"/>
          </p:cNvSpPr>
          <p:nvPr/>
        </p:nvSpPr>
        <p:spPr bwMode="auto">
          <a:xfrm>
            <a:off x="12954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86" name="Oval 22"/>
          <p:cNvSpPr>
            <a:spLocks noChangeArrowheads="1"/>
          </p:cNvSpPr>
          <p:nvPr/>
        </p:nvSpPr>
        <p:spPr bwMode="auto">
          <a:xfrm>
            <a:off x="16002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87" name="Oval 23"/>
          <p:cNvSpPr>
            <a:spLocks noChangeArrowheads="1"/>
          </p:cNvSpPr>
          <p:nvPr/>
        </p:nvSpPr>
        <p:spPr bwMode="auto">
          <a:xfrm>
            <a:off x="19050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88" name="Oval 24"/>
          <p:cNvSpPr>
            <a:spLocks noChangeArrowheads="1"/>
          </p:cNvSpPr>
          <p:nvPr/>
        </p:nvSpPr>
        <p:spPr bwMode="auto">
          <a:xfrm>
            <a:off x="22098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89" name="Oval 25"/>
          <p:cNvSpPr>
            <a:spLocks noChangeArrowheads="1"/>
          </p:cNvSpPr>
          <p:nvPr/>
        </p:nvSpPr>
        <p:spPr bwMode="auto">
          <a:xfrm>
            <a:off x="25146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0" name="Oval 26"/>
          <p:cNvSpPr>
            <a:spLocks noChangeArrowheads="1"/>
          </p:cNvSpPr>
          <p:nvPr/>
        </p:nvSpPr>
        <p:spPr bwMode="auto">
          <a:xfrm>
            <a:off x="6858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1" name="Oval 27"/>
          <p:cNvSpPr>
            <a:spLocks noChangeArrowheads="1"/>
          </p:cNvSpPr>
          <p:nvPr/>
        </p:nvSpPr>
        <p:spPr bwMode="auto">
          <a:xfrm>
            <a:off x="9906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2" name="Oval 28"/>
          <p:cNvSpPr>
            <a:spLocks noChangeArrowheads="1"/>
          </p:cNvSpPr>
          <p:nvPr/>
        </p:nvSpPr>
        <p:spPr bwMode="auto">
          <a:xfrm>
            <a:off x="12954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3" name="Oval 29"/>
          <p:cNvSpPr>
            <a:spLocks noChangeArrowheads="1"/>
          </p:cNvSpPr>
          <p:nvPr/>
        </p:nvSpPr>
        <p:spPr bwMode="auto">
          <a:xfrm>
            <a:off x="16002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4" name="Oval 30"/>
          <p:cNvSpPr>
            <a:spLocks noChangeArrowheads="1"/>
          </p:cNvSpPr>
          <p:nvPr/>
        </p:nvSpPr>
        <p:spPr bwMode="auto">
          <a:xfrm>
            <a:off x="19050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5" name="Oval 31"/>
          <p:cNvSpPr>
            <a:spLocks noChangeArrowheads="1"/>
          </p:cNvSpPr>
          <p:nvPr/>
        </p:nvSpPr>
        <p:spPr bwMode="auto">
          <a:xfrm>
            <a:off x="22098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6" name="Oval 32"/>
          <p:cNvSpPr>
            <a:spLocks noChangeArrowheads="1"/>
          </p:cNvSpPr>
          <p:nvPr/>
        </p:nvSpPr>
        <p:spPr bwMode="auto">
          <a:xfrm>
            <a:off x="25146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7" name="Oval 33"/>
          <p:cNvSpPr>
            <a:spLocks noChangeArrowheads="1"/>
          </p:cNvSpPr>
          <p:nvPr/>
        </p:nvSpPr>
        <p:spPr bwMode="auto">
          <a:xfrm>
            <a:off x="6858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8" name="Oval 34"/>
          <p:cNvSpPr>
            <a:spLocks noChangeArrowheads="1"/>
          </p:cNvSpPr>
          <p:nvPr/>
        </p:nvSpPr>
        <p:spPr bwMode="auto">
          <a:xfrm>
            <a:off x="9906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9" name="Oval 35"/>
          <p:cNvSpPr>
            <a:spLocks noChangeArrowheads="1"/>
          </p:cNvSpPr>
          <p:nvPr/>
        </p:nvSpPr>
        <p:spPr bwMode="auto">
          <a:xfrm>
            <a:off x="12954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00" name="Oval 36"/>
          <p:cNvSpPr>
            <a:spLocks noChangeArrowheads="1"/>
          </p:cNvSpPr>
          <p:nvPr/>
        </p:nvSpPr>
        <p:spPr bwMode="auto">
          <a:xfrm>
            <a:off x="16002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01" name="Oval 37"/>
          <p:cNvSpPr>
            <a:spLocks noChangeArrowheads="1"/>
          </p:cNvSpPr>
          <p:nvPr/>
        </p:nvSpPr>
        <p:spPr bwMode="auto">
          <a:xfrm>
            <a:off x="19050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02" name="Oval 38"/>
          <p:cNvSpPr>
            <a:spLocks noChangeArrowheads="1"/>
          </p:cNvSpPr>
          <p:nvPr/>
        </p:nvSpPr>
        <p:spPr bwMode="auto">
          <a:xfrm>
            <a:off x="22098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03" name="Oval 39"/>
          <p:cNvSpPr>
            <a:spLocks noChangeArrowheads="1"/>
          </p:cNvSpPr>
          <p:nvPr/>
        </p:nvSpPr>
        <p:spPr bwMode="auto">
          <a:xfrm>
            <a:off x="25146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04" name="Oval 40"/>
          <p:cNvSpPr>
            <a:spLocks noChangeArrowheads="1"/>
          </p:cNvSpPr>
          <p:nvPr/>
        </p:nvSpPr>
        <p:spPr bwMode="auto">
          <a:xfrm>
            <a:off x="6858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05" name="Oval 41"/>
          <p:cNvSpPr>
            <a:spLocks noChangeArrowheads="1"/>
          </p:cNvSpPr>
          <p:nvPr/>
        </p:nvSpPr>
        <p:spPr bwMode="auto">
          <a:xfrm>
            <a:off x="9906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06" name="Oval 42"/>
          <p:cNvSpPr>
            <a:spLocks noChangeArrowheads="1"/>
          </p:cNvSpPr>
          <p:nvPr/>
        </p:nvSpPr>
        <p:spPr bwMode="auto">
          <a:xfrm>
            <a:off x="12954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07" name="Oval 43"/>
          <p:cNvSpPr>
            <a:spLocks noChangeArrowheads="1"/>
          </p:cNvSpPr>
          <p:nvPr/>
        </p:nvSpPr>
        <p:spPr bwMode="auto">
          <a:xfrm>
            <a:off x="16002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08" name="Oval 44"/>
          <p:cNvSpPr>
            <a:spLocks noChangeArrowheads="1"/>
          </p:cNvSpPr>
          <p:nvPr/>
        </p:nvSpPr>
        <p:spPr bwMode="auto">
          <a:xfrm>
            <a:off x="19050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09" name="Oval 45"/>
          <p:cNvSpPr>
            <a:spLocks noChangeArrowheads="1"/>
          </p:cNvSpPr>
          <p:nvPr/>
        </p:nvSpPr>
        <p:spPr bwMode="auto">
          <a:xfrm>
            <a:off x="22098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10" name="Oval 46"/>
          <p:cNvSpPr>
            <a:spLocks noChangeArrowheads="1"/>
          </p:cNvSpPr>
          <p:nvPr/>
        </p:nvSpPr>
        <p:spPr bwMode="auto">
          <a:xfrm>
            <a:off x="25146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11" name="Oval 47"/>
          <p:cNvSpPr>
            <a:spLocks noChangeArrowheads="1"/>
          </p:cNvSpPr>
          <p:nvPr/>
        </p:nvSpPr>
        <p:spPr bwMode="auto">
          <a:xfrm>
            <a:off x="6858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12" name="Oval 48"/>
          <p:cNvSpPr>
            <a:spLocks noChangeArrowheads="1"/>
          </p:cNvSpPr>
          <p:nvPr/>
        </p:nvSpPr>
        <p:spPr bwMode="auto">
          <a:xfrm>
            <a:off x="9906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13" name="Oval 49"/>
          <p:cNvSpPr>
            <a:spLocks noChangeArrowheads="1"/>
          </p:cNvSpPr>
          <p:nvPr/>
        </p:nvSpPr>
        <p:spPr bwMode="auto">
          <a:xfrm>
            <a:off x="12954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14" name="Oval 50"/>
          <p:cNvSpPr>
            <a:spLocks noChangeArrowheads="1"/>
          </p:cNvSpPr>
          <p:nvPr/>
        </p:nvSpPr>
        <p:spPr bwMode="auto">
          <a:xfrm>
            <a:off x="16002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15" name="Oval 51"/>
          <p:cNvSpPr>
            <a:spLocks noChangeArrowheads="1"/>
          </p:cNvSpPr>
          <p:nvPr/>
        </p:nvSpPr>
        <p:spPr bwMode="auto">
          <a:xfrm>
            <a:off x="19050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16" name="Oval 52"/>
          <p:cNvSpPr>
            <a:spLocks noChangeArrowheads="1"/>
          </p:cNvSpPr>
          <p:nvPr/>
        </p:nvSpPr>
        <p:spPr bwMode="auto">
          <a:xfrm>
            <a:off x="22098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17" name="Oval 53"/>
          <p:cNvSpPr>
            <a:spLocks noChangeArrowheads="1"/>
          </p:cNvSpPr>
          <p:nvPr/>
        </p:nvSpPr>
        <p:spPr bwMode="auto">
          <a:xfrm>
            <a:off x="25146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18" name="Oval 54"/>
          <p:cNvSpPr>
            <a:spLocks noChangeArrowheads="1"/>
          </p:cNvSpPr>
          <p:nvPr/>
        </p:nvSpPr>
        <p:spPr bwMode="auto">
          <a:xfrm>
            <a:off x="6858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19" name="Oval 55"/>
          <p:cNvSpPr>
            <a:spLocks noChangeArrowheads="1"/>
          </p:cNvSpPr>
          <p:nvPr/>
        </p:nvSpPr>
        <p:spPr bwMode="auto">
          <a:xfrm>
            <a:off x="9906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20" name="Oval 56"/>
          <p:cNvSpPr>
            <a:spLocks noChangeArrowheads="1"/>
          </p:cNvSpPr>
          <p:nvPr/>
        </p:nvSpPr>
        <p:spPr bwMode="auto">
          <a:xfrm>
            <a:off x="12954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21" name="Oval 57"/>
          <p:cNvSpPr>
            <a:spLocks noChangeArrowheads="1"/>
          </p:cNvSpPr>
          <p:nvPr/>
        </p:nvSpPr>
        <p:spPr bwMode="auto">
          <a:xfrm>
            <a:off x="16002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22" name="Oval 58"/>
          <p:cNvSpPr>
            <a:spLocks noChangeArrowheads="1"/>
          </p:cNvSpPr>
          <p:nvPr/>
        </p:nvSpPr>
        <p:spPr bwMode="auto">
          <a:xfrm>
            <a:off x="19050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23" name="Oval 59"/>
          <p:cNvSpPr>
            <a:spLocks noChangeArrowheads="1"/>
          </p:cNvSpPr>
          <p:nvPr/>
        </p:nvSpPr>
        <p:spPr bwMode="auto">
          <a:xfrm>
            <a:off x="22098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24" name="Oval 60"/>
          <p:cNvSpPr>
            <a:spLocks noChangeArrowheads="1"/>
          </p:cNvSpPr>
          <p:nvPr/>
        </p:nvSpPr>
        <p:spPr bwMode="auto">
          <a:xfrm>
            <a:off x="25146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25" name="Oval 61"/>
          <p:cNvSpPr>
            <a:spLocks noChangeArrowheads="1"/>
          </p:cNvSpPr>
          <p:nvPr/>
        </p:nvSpPr>
        <p:spPr bwMode="auto">
          <a:xfrm>
            <a:off x="6858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26" name="Oval 62"/>
          <p:cNvSpPr>
            <a:spLocks noChangeArrowheads="1"/>
          </p:cNvSpPr>
          <p:nvPr/>
        </p:nvSpPr>
        <p:spPr bwMode="auto">
          <a:xfrm>
            <a:off x="9906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27" name="Oval 63"/>
          <p:cNvSpPr>
            <a:spLocks noChangeArrowheads="1"/>
          </p:cNvSpPr>
          <p:nvPr/>
        </p:nvSpPr>
        <p:spPr bwMode="auto">
          <a:xfrm>
            <a:off x="12954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28" name="Oval 64"/>
          <p:cNvSpPr>
            <a:spLocks noChangeArrowheads="1"/>
          </p:cNvSpPr>
          <p:nvPr/>
        </p:nvSpPr>
        <p:spPr bwMode="auto">
          <a:xfrm>
            <a:off x="16002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29" name="Oval 65"/>
          <p:cNvSpPr>
            <a:spLocks noChangeArrowheads="1"/>
          </p:cNvSpPr>
          <p:nvPr/>
        </p:nvSpPr>
        <p:spPr bwMode="auto">
          <a:xfrm>
            <a:off x="19050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30" name="Oval 66"/>
          <p:cNvSpPr>
            <a:spLocks noChangeArrowheads="1"/>
          </p:cNvSpPr>
          <p:nvPr/>
        </p:nvSpPr>
        <p:spPr bwMode="auto">
          <a:xfrm>
            <a:off x="22098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31" name="Oval 67"/>
          <p:cNvSpPr>
            <a:spLocks noChangeArrowheads="1"/>
          </p:cNvSpPr>
          <p:nvPr/>
        </p:nvSpPr>
        <p:spPr bwMode="auto">
          <a:xfrm>
            <a:off x="25146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32" name="Oval 68"/>
          <p:cNvSpPr>
            <a:spLocks noChangeArrowheads="1"/>
          </p:cNvSpPr>
          <p:nvPr/>
        </p:nvSpPr>
        <p:spPr bwMode="auto">
          <a:xfrm>
            <a:off x="6858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33" name="Oval 69"/>
          <p:cNvSpPr>
            <a:spLocks noChangeArrowheads="1"/>
          </p:cNvSpPr>
          <p:nvPr/>
        </p:nvSpPr>
        <p:spPr bwMode="auto">
          <a:xfrm>
            <a:off x="9906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34" name="Oval 70"/>
          <p:cNvSpPr>
            <a:spLocks noChangeArrowheads="1"/>
          </p:cNvSpPr>
          <p:nvPr/>
        </p:nvSpPr>
        <p:spPr bwMode="auto">
          <a:xfrm>
            <a:off x="12954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35" name="Oval 71"/>
          <p:cNvSpPr>
            <a:spLocks noChangeArrowheads="1"/>
          </p:cNvSpPr>
          <p:nvPr/>
        </p:nvSpPr>
        <p:spPr bwMode="auto">
          <a:xfrm>
            <a:off x="16002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36" name="Oval 72"/>
          <p:cNvSpPr>
            <a:spLocks noChangeArrowheads="1"/>
          </p:cNvSpPr>
          <p:nvPr/>
        </p:nvSpPr>
        <p:spPr bwMode="auto">
          <a:xfrm>
            <a:off x="19050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37" name="Oval 73"/>
          <p:cNvSpPr>
            <a:spLocks noChangeArrowheads="1"/>
          </p:cNvSpPr>
          <p:nvPr/>
        </p:nvSpPr>
        <p:spPr bwMode="auto">
          <a:xfrm>
            <a:off x="22098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38" name="Oval 74"/>
          <p:cNvSpPr>
            <a:spLocks noChangeArrowheads="1"/>
          </p:cNvSpPr>
          <p:nvPr/>
        </p:nvSpPr>
        <p:spPr bwMode="auto">
          <a:xfrm>
            <a:off x="25146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39" name="Text Box 75"/>
          <p:cNvSpPr txBox="1">
            <a:spLocks noChangeArrowheads="1"/>
          </p:cNvSpPr>
          <p:nvPr/>
        </p:nvSpPr>
        <p:spPr bwMode="auto">
          <a:xfrm>
            <a:off x="609600" y="5029200"/>
            <a:ext cx="2209800" cy="457200"/>
          </a:xfrm>
          <a:prstGeom prst="rect">
            <a:avLst/>
          </a:prstGeom>
          <a:noFill/>
          <a:ln w="9525">
            <a:noFill/>
            <a:miter lim="800000"/>
            <a:headEnd/>
            <a:tailEnd/>
          </a:ln>
        </p:spPr>
        <p:txBody>
          <a:bodyPr>
            <a:spAutoFit/>
          </a:bodyPr>
          <a:lstStyle/>
          <a:p>
            <a:pPr algn="ctr">
              <a:spcBef>
                <a:spcPct val="50000"/>
              </a:spcBef>
            </a:pPr>
            <a:r>
              <a:rPr lang="en-US" altLang="bg-BG" sz="2400" b="1"/>
              <a:t>Population</a:t>
            </a:r>
            <a:endParaRPr lang="bg-BG" altLang="bg-BG" sz="2400" b="1"/>
          </a:p>
        </p:txBody>
      </p:sp>
      <p:sp>
        <p:nvSpPr>
          <p:cNvPr id="32840" name="Oval 76"/>
          <p:cNvSpPr>
            <a:spLocks noChangeArrowheads="1"/>
          </p:cNvSpPr>
          <p:nvPr/>
        </p:nvSpPr>
        <p:spPr bwMode="auto">
          <a:xfrm>
            <a:off x="6400800" y="26670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41" name="Oval 77"/>
          <p:cNvSpPr>
            <a:spLocks noChangeArrowheads="1"/>
          </p:cNvSpPr>
          <p:nvPr/>
        </p:nvSpPr>
        <p:spPr bwMode="auto">
          <a:xfrm>
            <a:off x="6705600" y="2667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42" name="Oval 78"/>
          <p:cNvSpPr>
            <a:spLocks noChangeArrowheads="1"/>
          </p:cNvSpPr>
          <p:nvPr/>
        </p:nvSpPr>
        <p:spPr bwMode="auto">
          <a:xfrm>
            <a:off x="7010400" y="2667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43" name="Oval 79"/>
          <p:cNvSpPr>
            <a:spLocks noChangeArrowheads="1"/>
          </p:cNvSpPr>
          <p:nvPr/>
        </p:nvSpPr>
        <p:spPr bwMode="auto">
          <a:xfrm>
            <a:off x="7315200" y="2667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44" name="Oval 80"/>
          <p:cNvSpPr>
            <a:spLocks noChangeArrowheads="1"/>
          </p:cNvSpPr>
          <p:nvPr/>
        </p:nvSpPr>
        <p:spPr bwMode="auto">
          <a:xfrm>
            <a:off x="7620000" y="26670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45" name="Oval 81"/>
          <p:cNvSpPr>
            <a:spLocks noChangeArrowheads="1"/>
          </p:cNvSpPr>
          <p:nvPr/>
        </p:nvSpPr>
        <p:spPr bwMode="auto">
          <a:xfrm>
            <a:off x="6400800" y="2971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46" name="Oval 82"/>
          <p:cNvSpPr>
            <a:spLocks noChangeArrowheads="1"/>
          </p:cNvSpPr>
          <p:nvPr/>
        </p:nvSpPr>
        <p:spPr bwMode="auto">
          <a:xfrm>
            <a:off x="6705600" y="2971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47" name="Oval 83"/>
          <p:cNvSpPr>
            <a:spLocks noChangeArrowheads="1"/>
          </p:cNvSpPr>
          <p:nvPr/>
        </p:nvSpPr>
        <p:spPr bwMode="auto">
          <a:xfrm>
            <a:off x="7010400" y="29718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48" name="Oval 84"/>
          <p:cNvSpPr>
            <a:spLocks noChangeArrowheads="1"/>
          </p:cNvSpPr>
          <p:nvPr/>
        </p:nvSpPr>
        <p:spPr bwMode="auto">
          <a:xfrm>
            <a:off x="7315200" y="2971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49" name="Oval 85"/>
          <p:cNvSpPr>
            <a:spLocks noChangeArrowheads="1"/>
          </p:cNvSpPr>
          <p:nvPr/>
        </p:nvSpPr>
        <p:spPr bwMode="auto">
          <a:xfrm>
            <a:off x="7620000" y="2971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50" name="Oval 86"/>
          <p:cNvSpPr>
            <a:spLocks noChangeArrowheads="1"/>
          </p:cNvSpPr>
          <p:nvPr/>
        </p:nvSpPr>
        <p:spPr bwMode="auto">
          <a:xfrm>
            <a:off x="6400800" y="3657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51" name="Oval 87"/>
          <p:cNvSpPr>
            <a:spLocks noChangeArrowheads="1"/>
          </p:cNvSpPr>
          <p:nvPr/>
        </p:nvSpPr>
        <p:spPr bwMode="auto">
          <a:xfrm>
            <a:off x="6705600" y="36576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52" name="Oval 88"/>
          <p:cNvSpPr>
            <a:spLocks noChangeArrowheads="1"/>
          </p:cNvSpPr>
          <p:nvPr/>
        </p:nvSpPr>
        <p:spPr bwMode="auto">
          <a:xfrm>
            <a:off x="7010400" y="3657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53" name="Oval 89"/>
          <p:cNvSpPr>
            <a:spLocks noChangeArrowheads="1"/>
          </p:cNvSpPr>
          <p:nvPr/>
        </p:nvSpPr>
        <p:spPr bwMode="auto">
          <a:xfrm>
            <a:off x="7315200" y="3657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54" name="Oval 90"/>
          <p:cNvSpPr>
            <a:spLocks noChangeArrowheads="1"/>
          </p:cNvSpPr>
          <p:nvPr/>
        </p:nvSpPr>
        <p:spPr bwMode="auto">
          <a:xfrm>
            <a:off x="76200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55" name="Oval 91"/>
          <p:cNvSpPr>
            <a:spLocks noChangeArrowheads="1"/>
          </p:cNvSpPr>
          <p:nvPr/>
        </p:nvSpPr>
        <p:spPr bwMode="auto">
          <a:xfrm>
            <a:off x="6400800" y="3962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56" name="Oval 92"/>
          <p:cNvSpPr>
            <a:spLocks noChangeArrowheads="1"/>
          </p:cNvSpPr>
          <p:nvPr/>
        </p:nvSpPr>
        <p:spPr bwMode="auto">
          <a:xfrm>
            <a:off x="6705600" y="39624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857" name="Oval 93"/>
          <p:cNvSpPr>
            <a:spLocks noChangeArrowheads="1"/>
          </p:cNvSpPr>
          <p:nvPr/>
        </p:nvSpPr>
        <p:spPr bwMode="auto">
          <a:xfrm>
            <a:off x="70104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58" name="Oval 94"/>
          <p:cNvSpPr>
            <a:spLocks noChangeArrowheads="1"/>
          </p:cNvSpPr>
          <p:nvPr/>
        </p:nvSpPr>
        <p:spPr bwMode="auto">
          <a:xfrm>
            <a:off x="73152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2859" name="Oval 95"/>
          <p:cNvSpPr>
            <a:spLocks noChangeArrowheads="1"/>
          </p:cNvSpPr>
          <p:nvPr/>
        </p:nvSpPr>
        <p:spPr bwMode="auto">
          <a:xfrm>
            <a:off x="7620000" y="3962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860" name="Text Box 96"/>
          <p:cNvSpPr txBox="1">
            <a:spLocks noChangeArrowheads="1"/>
          </p:cNvSpPr>
          <p:nvPr/>
        </p:nvSpPr>
        <p:spPr bwMode="auto">
          <a:xfrm>
            <a:off x="6096000" y="4419600"/>
            <a:ext cx="2209800" cy="457200"/>
          </a:xfrm>
          <a:prstGeom prst="rect">
            <a:avLst/>
          </a:prstGeom>
          <a:noFill/>
          <a:ln w="9525">
            <a:noFill/>
            <a:miter lim="800000"/>
            <a:headEnd/>
            <a:tailEnd/>
          </a:ln>
        </p:spPr>
        <p:txBody>
          <a:bodyPr>
            <a:spAutoFit/>
          </a:bodyPr>
          <a:lstStyle/>
          <a:p>
            <a:pPr algn="ctr">
              <a:spcBef>
                <a:spcPct val="50000"/>
              </a:spcBef>
            </a:pPr>
            <a:r>
              <a:rPr lang="en-US" altLang="bg-BG" sz="2400" b="1"/>
              <a:t>Sample A</a:t>
            </a:r>
            <a:endParaRPr lang="bg-BG" altLang="bg-BG" sz="2400" b="1"/>
          </a:p>
        </p:txBody>
      </p:sp>
      <p:sp>
        <p:nvSpPr>
          <p:cNvPr id="32861" name="Text Box 97"/>
          <p:cNvSpPr txBox="1">
            <a:spLocks noChangeArrowheads="1"/>
          </p:cNvSpPr>
          <p:nvPr/>
        </p:nvSpPr>
        <p:spPr bwMode="auto">
          <a:xfrm>
            <a:off x="6096000" y="1828800"/>
            <a:ext cx="2209800" cy="457200"/>
          </a:xfrm>
          <a:prstGeom prst="rect">
            <a:avLst/>
          </a:prstGeom>
          <a:noFill/>
          <a:ln w="9525">
            <a:noFill/>
            <a:miter lim="800000"/>
            <a:headEnd/>
            <a:tailEnd/>
          </a:ln>
        </p:spPr>
        <p:txBody>
          <a:bodyPr>
            <a:spAutoFit/>
          </a:bodyPr>
          <a:lstStyle/>
          <a:p>
            <a:pPr algn="ctr">
              <a:spcBef>
                <a:spcPct val="50000"/>
              </a:spcBef>
            </a:pPr>
            <a:r>
              <a:rPr lang="en-US" altLang="bg-BG" sz="2400" b="1"/>
              <a:t>Sample B</a:t>
            </a:r>
            <a:endParaRPr lang="bg-BG" altLang="bg-BG" sz="2400" b="1"/>
          </a:p>
        </p:txBody>
      </p:sp>
      <p:sp>
        <p:nvSpPr>
          <p:cNvPr id="32862" name="Line 98"/>
          <p:cNvSpPr>
            <a:spLocks noChangeShapeType="1"/>
          </p:cNvSpPr>
          <p:nvPr/>
        </p:nvSpPr>
        <p:spPr bwMode="auto">
          <a:xfrm flipV="1">
            <a:off x="3429000" y="2667000"/>
            <a:ext cx="2286000" cy="609600"/>
          </a:xfrm>
          <a:prstGeom prst="line">
            <a:avLst/>
          </a:prstGeom>
          <a:noFill/>
          <a:ln w="25400">
            <a:solidFill>
              <a:schemeClr val="tx1"/>
            </a:solidFill>
            <a:round/>
            <a:headEnd/>
            <a:tailEnd type="triangle" w="med" len="med"/>
          </a:ln>
        </p:spPr>
        <p:txBody>
          <a:bodyPr/>
          <a:lstStyle/>
          <a:p>
            <a:endParaRPr lang="en-US"/>
          </a:p>
        </p:txBody>
      </p:sp>
      <p:sp>
        <p:nvSpPr>
          <p:cNvPr id="32863" name="Line 99"/>
          <p:cNvSpPr>
            <a:spLocks noChangeShapeType="1"/>
          </p:cNvSpPr>
          <p:nvPr/>
        </p:nvSpPr>
        <p:spPr bwMode="auto">
          <a:xfrm>
            <a:off x="3429000" y="3810000"/>
            <a:ext cx="2286000" cy="533400"/>
          </a:xfrm>
          <a:prstGeom prst="line">
            <a:avLst/>
          </a:prstGeom>
          <a:noFill/>
          <a:ln w="25400">
            <a:solidFill>
              <a:schemeClr val="tx1"/>
            </a:solidFill>
            <a:round/>
            <a:headEnd/>
            <a:tailEnd type="triangle" w="med" len="med"/>
          </a:ln>
        </p:spPr>
        <p:txBody>
          <a:bodyPr/>
          <a:lstStyle/>
          <a:p>
            <a:endParaRPr lang="en-US"/>
          </a:p>
        </p:txBody>
      </p:sp>
      <p:sp>
        <p:nvSpPr>
          <p:cNvPr id="32864" name="Rectangle 2"/>
          <p:cNvSpPr>
            <a:spLocks noGrp="1" noChangeArrowheads="1"/>
          </p:cNvSpPr>
          <p:nvPr>
            <p:ph type="title"/>
          </p:nvPr>
        </p:nvSpPr>
        <p:spPr/>
        <p:txBody>
          <a:bodyPr/>
          <a:lstStyle/>
          <a:p>
            <a:pPr eaLnBrk="1" hangingPunct="1"/>
            <a:r>
              <a:rPr lang="en-US" altLang="bg-BG" b="1" smtClean="0"/>
              <a:t>Sampling</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Oval 3"/>
          <p:cNvSpPr>
            <a:spLocks noChangeArrowheads="1"/>
          </p:cNvSpPr>
          <p:nvPr/>
        </p:nvSpPr>
        <p:spPr bwMode="auto">
          <a:xfrm>
            <a:off x="6858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794" name="Oval 4"/>
          <p:cNvSpPr>
            <a:spLocks noChangeArrowheads="1"/>
          </p:cNvSpPr>
          <p:nvPr/>
        </p:nvSpPr>
        <p:spPr bwMode="auto">
          <a:xfrm>
            <a:off x="9906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795" name="Oval 5"/>
          <p:cNvSpPr>
            <a:spLocks noChangeArrowheads="1"/>
          </p:cNvSpPr>
          <p:nvPr/>
        </p:nvSpPr>
        <p:spPr bwMode="auto">
          <a:xfrm>
            <a:off x="12954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796" name="Oval 6"/>
          <p:cNvSpPr>
            <a:spLocks noChangeArrowheads="1"/>
          </p:cNvSpPr>
          <p:nvPr/>
        </p:nvSpPr>
        <p:spPr bwMode="auto">
          <a:xfrm>
            <a:off x="16002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797" name="Oval 7"/>
          <p:cNvSpPr>
            <a:spLocks noChangeArrowheads="1"/>
          </p:cNvSpPr>
          <p:nvPr/>
        </p:nvSpPr>
        <p:spPr bwMode="auto">
          <a:xfrm>
            <a:off x="19050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798" name="Oval 8"/>
          <p:cNvSpPr>
            <a:spLocks noChangeArrowheads="1"/>
          </p:cNvSpPr>
          <p:nvPr/>
        </p:nvSpPr>
        <p:spPr bwMode="auto">
          <a:xfrm>
            <a:off x="22098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799" name="Oval 9"/>
          <p:cNvSpPr>
            <a:spLocks noChangeArrowheads="1"/>
          </p:cNvSpPr>
          <p:nvPr/>
        </p:nvSpPr>
        <p:spPr bwMode="auto">
          <a:xfrm>
            <a:off x="2514600" y="1828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00" name="Oval 10"/>
          <p:cNvSpPr>
            <a:spLocks noChangeArrowheads="1"/>
          </p:cNvSpPr>
          <p:nvPr/>
        </p:nvSpPr>
        <p:spPr bwMode="auto">
          <a:xfrm>
            <a:off x="6858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01" name="Oval 11"/>
          <p:cNvSpPr>
            <a:spLocks noChangeArrowheads="1"/>
          </p:cNvSpPr>
          <p:nvPr/>
        </p:nvSpPr>
        <p:spPr bwMode="auto">
          <a:xfrm>
            <a:off x="9906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02" name="Oval 12"/>
          <p:cNvSpPr>
            <a:spLocks noChangeArrowheads="1"/>
          </p:cNvSpPr>
          <p:nvPr/>
        </p:nvSpPr>
        <p:spPr bwMode="auto">
          <a:xfrm>
            <a:off x="12954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03" name="Oval 13"/>
          <p:cNvSpPr>
            <a:spLocks noChangeArrowheads="1"/>
          </p:cNvSpPr>
          <p:nvPr/>
        </p:nvSpPr>
        <p:spPr bwMode="auto">
          <a:xfrm>
            <a:off x="16002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04" name="Oval 14"/>
          <p:cNvSpPr>
            <a:spLocks noChangeArrowheads="1"/>
          </p:cNvSpPr>
          <p:nvPr/>
        </p:nvSpPr>
        <p:spPr bwMode="auto">
          <a:xfrm>
            <a:off x="19050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05" name="Oval 15"/>
          <p:cNvSpPr>
            <a:spLocks noChangeArrowheads="1"/>
          </p:cNvSpPr>
          <p:nvPr/>
        </p:nvSpPr>
        <p:spPr bwMode="auto">
          <a:xfrm>
            <a:off x="22098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06" name="Oval 16"/>
          <p:cNvSpPr>
            <a:spLocks noChangeArrowheads="1"/>
          </p:cNvSpPr>
          <p:nvPr/>
        </p:nvSpPr>
        <p:spPr bwMode="auto">
          <a:xfrm>
            <a:off x="2514600" y="2133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07" name="Oval 17"/>
          <p:cNvSpPr>
            <a:spLocks noChangeArrowheads="1"/>
          </p:cNvSpPr>
          <p:nvPr/>
        </p:nvSpPr>
        <p:spPr bwMode="auto">
          <a:xfrm>
            <a:off x="6858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08" name="Oval 18"/>
          <p:cNvSpPr>
            <a:spLocks noChangeArrowheads="1"/>
          </p:cNvSpPr>
          <p:nvPr/>
        </p:nvSpPr>
        <p:spPr bwMode="auto">
          <a:xfrm>
            <a:off x="9906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09" name="Oval 19"/>
          <p:cNvSpPr>
            <a:spLocks noChangeArrowheads="1"/>
          </p:cNvSpPr>
          <p:nvPr/>
        </p:nvSpPr>
        <p:spPr bwMode="auto">
          <a:xfrm>
            <a:off x="12954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10" name="Oval 20"/>
          <p:cNvSpPr>
            <a:spLocks noChangeArrowheads="1"/>
          </p:cNvSpPr>
          <p:nvPr/>
        </p:nvSpPr>
        <p:spPr bwMode="auto">
          <a:xfrm>
            <a:off x="16002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11" name="Oval 21"/>
          <p:cNvSpPr>
            <a:spLocks noChangeArrowheads="1"/>
          </p:cNvSpPr>
          <p:nvPr/>
        </p:nvSpPr>
        <p:spPr bwMode="auto">
          <a:xfrm>
            <a:off x="19050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12" name="Oval 22"/>
          <p:cNvSpPr>
            <a:spLocks noChangeArrowheads="1"/>
          </p:cNvSpPr>
          <p:nvPr/>
        </p:nvSpPr>
        <p:spPr bwMode="auto">
          <a:xfrm>
            <a:off x="22098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13" name="Oval 23"/>
          <p:cNvSpPr>
            <a:spLocks noChangeArrowheads="1"/>
          </p:cNvSpPr>
          <p:nvPr/>
        </p:nvSpPr>
        <p:spPr bwMode="auto">
          <a:xfrm>
            <a:off x="25146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14" name="Oval 24"/>
          <p:cNvSpPr>
            <a:spLocks noChangeArrowheads="1"/>
          </p:cNvSpPr>
          <p:nvPr/>
        </p:nvSpPr>
        <p:spPr bwMode="auto">
          <a:xfrm>
            <a:off x="6858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15" name="Oval 25"/>
          <p:cNvSpPr>
            <a:spLocks noChangeArrowheads="1"/>
          </p:cNvSpPr>
          <p:nvPr/>
        </p:nvSpPr>
        <p:spPr bwMode="auto">
          <a:xfrm>
            <a:off x="9906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16" name="Oval 26"/>
          <p:cNvSpPr>
            <a:spLocks noChangeArrowheads="1"/>
          </p:cNvSpPr>
          <p:nvPr/>
        </p:nvSpPr>
        <p:spPr bwMode="auto">
          <a:xfrm>
            <a:off x="12954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17" name="Oval 27"/>
          <p:cNvSpPr>
            <a:spLocks noChangeArrowheads="1"/>
          </p:cNvSpPr>
          <p:nvPr/>
        </p:nvSpPr>
        <p:spPr bwMode="auto">
          <a:xfrm>
            <a:off x="16002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18" name="Oval 28"/>
          <p:cNvSpPr>
            <a:spLocks noChangeArrowheads="1"/>
          </p:cNvSpPr>
          <p:nvPr/>
        </p:nvSpPr>
        <p:spPr bwMode="auto">
          <a:xfrm>
            <a:off x="19050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19" name="Oval 29"/>
          <p:cNvSpPr>
            <a:spLocks noChangeArrowheads="1"/>
          </p:cNvSpPr>
          <p:nvPr/>
        </p:nvSpPr>
        <p:spPr bwMode="auto">
          <a:xfrm>
            <a:off x="22098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20" name="Oval 30"/>
          <p:cNvSpPr>
            <a:spLocks noChangeArrowheads="1"/>
          </p:cNvSpPr>
          <p:nvPr/>
        </p:nvSpPr>
        <p:spPr bwMode="auto">
          <a:xfrm>
            <a:off x="25146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21" name="Oval 31"/>
          <p:cNvSpPr>
            <a:spLocks noChangeArrowheads="1"/>
          </p:cNvSpPr>
          <p:nvPr/>
        </p:nvSpPr>
        <p:spPr bwMode="auto">
          <a:xfrm>
            <a:off x="6858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22" name="Oval 32"/>
          <p:cNvSpPr>
            <a:spLocks noChangeArrowheads="1"/>
          </p:cNvSpPr>
          <p:nvPr/>
        </p:nvSpPr>
        <p:spPr bwMode="auto">
          <a:xfrm>
            <a:off x="9906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23" name="Oval 33"/>
          <p:cNvSpPr>
            <a:spLocks noChangeArrowheads="1"/>
          </p:cNvSpPr>
          <p:nvPr/>
        </p:nvSpPr>
        <p:spPr bwMode="auto">
          <a:xfrm>
            <a:off x="12954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24" name="Oval 34"/>
          <p:cNvSpPr>
            <a:spLocks noChangeArrowheads="1"/>
          </p:cNvSpPr>
          <p:nvPr/>
        </p:nvSpPr>
        <p:spPr bwMode="auto">
          <a:xfrm>
            <a:off x="16002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25" name="Oval 35"/>
          <p:cNvSpPr>
            <a:spLocks noChangeArrowheads="1"/>
          </p:cNvSpPr>
          <p:nvPr/>
        </p:nvSpPr>
        <p:spPr bwMode="auto">
          <a:xfrm>
            <a:off x="19050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26" name="Oval 36"/>
          <p:cNvSpPr>
            <a:spLocks noChangeArrowheads="1"/>
          </p:cNvSpPr>
          <p:nvPr/>
        </p:nvSpPr>
        <p:spPr bwMode="auto">
          <a:xfrm>
            <a:off x="22098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27" name="Oval 37"/>
          <p:cNvSpPr>
            <a:spLocks noChangeArrowheads="1"/>
          </p:cNvSpPr>
          <p:nvPr/>
        </p:nvSpPr>
        <p:spPr bwMode="auto">
          <a:xfrm>
            <a:off x="25146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28" name="Oval 38"/>
          <p:cNvSpPr>
            <a:spLocks noChangeArrowheads="1"/>
          </p:cNvSpPr>
          <p:nvPr/>
        </p:nvSpPr>
        <p:spPr bwMode="auto">
          <a:xfrm>
            <a:off x="6858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29" name="Oval 39"/>
          <p:cNvSpPr>
            <a:spLocks noChangeArrowheads="1"/>
          </p:cNvSpPr>
          <p:nvPr/>
        </p:nvSpPr>
        <p:spPr bwMode="auto">
          <a:xfrm>
            <a:off x="9906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30" name="Oval 40"/>
          <p:cNvSpPr>
            <a:spLocks noChangeArrowheads="1"/>
          </p:cNvSpPr>
          <p:nvPr/>
        </p:nvSpPr>
        <p:spPr bwMode="auto">
          <a:xfrm>
            <a:off x="12954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31" name="Oval 41"/>
          <p:cNvSpPr>
            <a:spLocks noChangeArrowheads="1"/>
          </p:cNvSpPr>
          <p:nvPr/>
        </p:nvSpPr>
        <p:spPr bwMode="auto">
          <a:xfrm>
            <a:off x="16002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32" name="Oval 42"/>
          <p:cNvSpPr>
            <a:spLocks noChangeArrowheads="1"/>
          </p:cNvSpPr>
          <p:nvPr/>
        </p:nvSpPr>
        <p:spPr bwMode="auto">
          <a:xfrm>
            <a:off x="19050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33" name="Oval 43"/>
          <p:cNvSpPr>
            <a:spLocks noChangeArrowheads="1"/>
          </p:cNvSpPr>
          <p:nvPr/>
        </p:nvSpPr>
        <p:spPr bwMode="auto">
          <a:xfrm>
            <a:off x="22098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34" name="Oval 44"/>
          <p:cNvSpPr>
            <a:spLocks noChangeArrowheads="1"/>
          </p:cNvSpPr>
          <p:nvPr/>
        </p:nvSpPr>
        <p:spPr bwMode="auto">
          <a:xfrm>
            <a:off x="25146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35" name="Oval 45"/>
          <p:cNvSpPr>
            <a:spLocks noChangeArrowheads="1"/>
          </p:cNvSpPr>
          <p:nvPr/>
        </p:nvSpPr>
        <p:spPr bwMode="auto">
          <a:xfrm>
            <a:off x="6858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36" name="Oval 46"/>
          <p:cNvSpPr>
            <a:spLocks noChangeArrowheads="1"/>
          </p:cNvSpPr>
          <p:nvPr/>
        </p:nvSpPr>
        <p:spPr bwMode="auto">
          <a:xfrm>
            <a:off x="9906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37" name="Oval 47"/>
          <p:cNvSpPr>
            <a:spLocks noChangeArrowheads="1"/>
          </p:cNvSpPr>
          <p:nvPr/>
        </p:nvSpPr>
        <p:spPr bwMode="auto">
          <a:xfrm>
            <a:off x="12954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38" name="Oval 48"/>
          <p:cNvSpPr>
            <a:spLocks noChangeArrowheads="1"/>
          </p:cNvSpPr>
          <p:nvPr/>
        </p:nvSpPr>
        <p:spPr bwMode="auto">
          <a:xfrm>
            <a:off x="16002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39" name="Oval 49"/>
          <p:cNvSpPr>
            <a:spLocks noChangeArrowheads="1"/>
          </p:cNvSpPr>
          <p:nvPr/>
        </p:nvSpPr>
        <p:spPr bwMode="auto">
          <a:xfrm>
            <a:off x="19050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40" name="Oval 50"/>
          <p:cNvSpPr>
            <a:spLocks noChangeArrowheads="1"/>
          </p:cNvSpPr>
          <p:nvPr/>
        </p:nvSpPr>
        <p:spPr bwMode="auto">
          <a:xfrm>
            <a:off x="22098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41" name="Oval 51"/>
          <p:cNvSpPr>
            <a:spLocks noChangeArrowheads="1"/>
          </p:cNvSpPr>
          <p:nvPr/>
        </p:nvSpPr>
        <p:spPr bwMode="auto">
          <a:xfrm>
            <a:off x="2514600" y="3657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42" name="Oval 52"/>
          <p:cNvSpPr>
            <a:spLocks noChangeArrowheads="1"/>
          </p:cNvSpPr>
          <p:nvPr/>
        </p:nvSpPr>
        <p:spPr bwMode="auto">
          <a:xfrm>
            <a:off x="6858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43" name="Oval 53"/>
          <p:cNvSpPr>
            <a:spLocks noChangeArrowheads="1"/>
          </p:cNvSpPr>
          <p:nvPr/>
        </p:nvSpPr>
        <p:spPr bwMode="auto">
          <a:xfrm>
            <a:off x="9906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44" name="Oval 54"/>
          <p:cNvSpPr>
            <a:spLocks noChangeArrowheads="1"/>
          </p:cNvSpPr>
          <p:nvPr/>
        </p:nvSpPr>
        <p:spPr bwMode="auto">
          <a:xfrm>
            <a:off x="12954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45" name="Oval 55"/>
          <p:cNvSpPr>
            <a:spLocks noChangeArrowheads="1"/>
          </p:cNvSpPr>
          <p:nvPr/>
        </p:nvSpPr>
        <p:spPr bwMode="auto">
          <a:xfrm>
            <a:off x="16002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46" name="Oval 56"/>
          <p:cNvSpPr>
            <a:spLocks noChangeArrowheads="1"/>
          </p:cNvSpPr>
          <p:nvPr/>
        </p:nvSpPr>
        <p:spPr bwMode="auto">
          <a:xfrm>
            <a:off x="19050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47" name="Oval 57"/>
          <p:cNvSpPr>
            <a:spLocks noChangeArrowheads="1"/>
          </p:cNvSpPr>
          <p:nvPr/>
        </p:nvSpPr>
        <p:spPr bwMode="auto">
          <a:xfrm>
            <a:off x="22098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48" name="Oval 58"/>
          <p:cNvSpPr>
            <a:spLocks noChangeArrowheads="1"/>
          </p:cNvSpPr>
          <p:nvPr/>
        </p:nvSpPr>
        <p:spPr bwMode="auto">
          <a:xfrm>
            <a:off x="2514600" y="3962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49" name="Oval 59"/>
          <p:cNvSpPr>
            <a:spLocks noChangeArrowheads="1"/>
          </p:cNvSpPr>
          <p:nvPr/>
        </p:nvSpPr>
        <p:spPr bwMode="auto">
          <a:xfrm>
            <a:off x="6858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50" name="Oval 60"/>
          <p:cNvSpPr>
            <a:spLocks noChangeArrowheads="1"/>
          </p:cNvSpPr>
          <p:nvPr/>
        </p:nvSpPr>
        <p:spPr bwMode="auto">
          <a:xfrm>
            <a:off x="9906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51" name="Oval 61"/>
          <p:cNvSpPr>
            <a:spLocks noChangeArrowheads="1"/>
          </p:cNvSpPr>
          <p:nvPr/>
        </p:nvSpPr>
        <p:spPr bwMode="auto">
          <a:xfrm>
            <a:off x="12954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52" name="Oval 62"/>
          <p:cNvSpPr>
            <a:spLocks noChangeArrowheads="1"/>
          </p:cNvSpPr>
          <p:nvPr/>
        </p:nvSpPr>
        <p:spPr bwMode="auto">
          <a:xfrm>
            <a:off x="16002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53" name="Oval 63"/>
          <p:cNvSpPr>
            <a:spLocks noChangeArrowheads="1"/>
          </p:cNvSpPr>
          <p:nvPr/>
        </p:nvSpPr>
        <p:spPr bwMode="auto">
          <a:xfrm>
            <a:off x="19050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54" name="Oval 64"/>
          <p:cNvSpPr>
            <a:spLocks noChangeArrowheads="1"/>
          </p:cNvSpPr>
          <p:nvPr/>
        </p:nvSpPr>
        <p:spPr bwMode="auto">
          <a:xfrm>
            <a:off x="22098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55" name="Oval 65"/>
          <p:cNvSpPr>
            <a:spLocks noChangeArrowheads="1"/>
          </p:cNvSpPr>
          <p:nvPr/>
        </p:nvSpPr>
        <p:spPr bwMode="auto">
          <a:xfrm>
            <a:off x="2514600" y="4267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56" name="Oval 66"/>
          <p:cNvSpPr>
            <a:spLocks noChangeArrowheads="1"/>
          </p:cNvSpPr>
          <p:nvPr/>
        </p:nvSpPr>
        <p:spPr bwMode="auto">
          <a:xfrm>
            <a:off x="6858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57" name="Oval 67"/>
          <p:cNvSpPr>
            <a:spLocks noChangeArrowheads="1"/>
          </p:cNvSpPr>
          <p:nvPr/>
        </p:nvSpPr>
        <p:spPr bwMode="auto">
          <a:xfrm>
            <a:off x="9906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58" name="Oval 68"/>
          <p:cNvSpPr>
            <a:spLocks noChangeArrowheads="1"/>
          </p:cNvSpPr>
          <p:nvPr/>
        </p:nvSpPr>
        <p:spPr bwMode="auto">
          <a:xfrm>
            <a:off x="12954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59" name="Oval 69"/>
          <p:cNvSpPr>
            <a:spLocks noChangeArrowheads="1"/>
          </p:cNvSpPr>
          <p:nvPr/>
        </p:nvSpPr>
        <p:spPr bwMode="auto">
          <a:xfrm>
            <a:off x="16002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60" name="Oval 70"/>
          <p:cNvSpPr>
            <a:spLocks noChangeArrowheads="1"/>
          </p:cNvSpPr>
          <p:nvPr/>
        </p:nvSpPr>
        <p:spPr bwMode="auto">
          <a:xfrm>
            <a:off x="19050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61" name="Oval 71"/>
          <p:cNvSpPr>
            <a:spLocks noChangeArrowheads="1"/>
          </p:cNvSpPr>
          <p:nvPr/>
        </p:nvSpPr>
        <p:spPr bwMode="auto">
          <a:xfrm>
            <a:off x="22098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62" name="Oval 72"/>
          <p:cNvSpPr>
            <a:spLocks noChangeArrowheads="1"/>
          </p:cNvSpPr>
          <p:nvPr/>
        </p:nvSpPr>
        <p:spPr bwMode="auto">
          <a:xfrm>
            <a:off x="2514600" y="4572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63" name="Text Box 73"/>
          <p:cNvSpPr txBox="1">
            <a:spLocks noChangeArrowheads="1"/>
          </p:cNvSpPr>
          <p:nvPr/>
        </p:nvSpPr>
        <p:spPr bwMode="auto">
          <a:xfrm>
            <a:off x="609600" y="5029200"/>
            <a:ext cx="2209800" cy="457200"/>
          </a:xfrm>
          <a:prstGeom prst="rect">
            <a:avLst/>
          </a:prstGeom>
          <a:noFill/>
          <a:ln w="9525">
            <a:noFill/>
            <a:miter lim="800000"/>
            <a:headEnd/>
            <a:tailEnd/>
          </a:ln>
        </p:spPr>
        <p:txBody>
          <a:bodyPr>
            <a:spAutoFit/>
          </a:bodyPr>
          <a:lstStyle/>
          <a:p>
            <a:pPr algn="ctr">
              <a:spcBef>
                <a:spcPct val="50000"/>
              </a:spcBef>
            </a:pPr>
            <a:r>
              <a:rPr lang="en-US" altLang="bg-BG" sz="2400" b="1"/>
              <a:t>Population</a:t>
            </a:r>
            <a:endParaRPr lang="bg-BG" altLang="bg-BG" sz="2400" b="1"/>
          </a:p>
        </p:txBody>
      </p:sp>
      <p:sp>
        <p:nvSpPr>
          <p:cNvPr id="33864" name="Oval 84"/>
          <p:cNvSpPr>
            <a:spLocks noChangeArrowheads="1"/>
          </p:cNvSpPr>
          <p:nvPr/>
        </p:nvSpPr>
        <p:spPr bwMode="auto">
          <a:xfrm>
            <a:off x="6400800" y="4114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65" name="Oval 85"/>
          <p:cNvSpPr>
            <a:spLocks noChangeArrowheads="1"/>
          </p:cNvSpPr>
          <p:nvPr/>
        </p:nvSpPr>
        <p:spPr bwMode="auto">
          <a:xfrm>
            <a:off x="6705600" y="41148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66" name="Oval 86"/>
          <p:cNvSpPr>
            <a:spLocks noChangeArrowheads="1"/>
          </p:cNvSpPr>
          <p:nvPr/>
        </p:nvSpPr>
        <p:spPr bwMode="auto">
          <a:xfrm>
            <a:off x="7010400" y="4114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67" name="Oval 87"/>
          <p:cNvSpPr>
            <a:spLocks noChangeArrowheads="1"/>
          </p:cNvSpPr>
          <p:nvPr/>
        </p:nvSpPr>
        <p:spPr bwMode="auto">
          <a:xfrm>
            <a:off x="7315200" y="4114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68" name="Oval 88"/>
          <p:cNvSpPr>
            <a:spLocks noChangeArrowheads="1"/>
          </p:cNvSpPr>
          <p:nvPr/>
        </p:nvSpPr>
        <p:spPr bwMode="auto">
          <a:xfrm>
            <a:off x="7620000" y="4114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69" name="Oval 89"/>
          <p:cNvSpPr>
            <a:spLocks noChangeArrowheads="1"/>
          </p:cNvSpPr>
          <p:nvPr/>
        </p:nvSpPr>
        <p:spPr bwMode="auto">
          <a:xfrm>
            <a:off x="6400800" y="4419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70" name="Oval 90"/>
          <p:cNvSpPr>
            <a:spLocks noChangeArrowheads="1"/>
          </p:cNvSpPr>
          <p:nvPr/>
        </p:nvSpPr>
        <p:spPr bwMode="auto">
          <a:xfrm>
            <a:off x="6705600" y="44196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71" name="Oval 91"/>
          <p:cNvSpPr>
            <a:spLocks noChangeArrowheads="1"/>
          </p:cNvSpPr>
          <p:nvPr/>
        </p:nvSpPr>
        <p:spPr bwMode="auto">
          <a:xfrm>
            <a:off x="7010400" y="44196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72" name="Oval 92"/>
          <p:cNvSpPr>
            <a:spLocks noChangeArrowheads="1"/>
          </p:cNvSpPr>
          <p:nvPr/>
        </p:nvSpPr>
        <p:spPr bwMode="auto">
          <a:xfrm>
            <a:off x="7315200" y="44196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73" name="Oval 93"/>
          <p:cNvSpPr>
            <a:spLocks noChangeArrowheads="1"/>
          </p:cNvSpPr>
          <p:nvPr/>
        </p:nvSpPr>
        <p:spPr bwMode="auto">
          <a:xfrm>
            <a:off x="7620000" y="44196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74" name="Text Box 94"/>
          <p:cNvSpPr txBox="1">
            <a:spLocks noChangeArrowheads="1"/>
          </p:cNvSpPr>
          <p:nvPr/>
        </p:nvSpPr>
        <p:spPr bwMode="auto">
          <a:xfrm>
            <a:off x="6096000" y="4876800"/>
            <a:ext cx="2209800" cy="457200"/>
          </a:xfrm>
          <a:prstGeom prst="rect">
            <a:avLst/>
          </a:prstGeom>
          <a:noFill/>
          <a:ln w="9525">
            <a:noFill/>
            <a:miter lim="800000"/>
            <a:headEnd/>
            <a:tailEnd/>
          </a:ln>
        </p:spPr>
        <p:txBody>
          <a:bodyPr>
            <a:spAutoFit/>
          </a:bodyPr>
          <a:lstStyle/>
          <a:p>
            <a:pPr algn="ctr">
              <a:spcBef>
                <a:spcPct val="50000"/>
              </a:spcBef>
            </a:pPr>
            <a:r>
              <a:rPr lang="en-US" altLang="bg-BG" sz="2400" b="1"/>
              <a:t>Sample A</a:t>
            </a:r>
            <a:endParaRPr lang="bg-BG" altLang="bg-BG" sz="2400" b="1"/>
          </a:p>
        </p:txBody>
      </p:sp>
      <p:sp>
        <p:nvSpPr>
          <p:cNvPr id="33875" name="Text Box 95"/>
          <p:cNvSpPr txBox="1">
            <a:spLocks noChangeArrowheads="1"/>
          </p:cNvSpPr>
          <p:nvPr/>
        </p:nvSpPr>
        <p:spPr bwMode="auto">
          <a:xfrm>
            <a:off x="6096000" y="1752600"/>
            <a:ext cx="2209800" cy="457200"/>
          </a:xfrm>
          <a:prstGeom prst="rect">
            <a:avLst/>
          </a:prstGeom>
          <a:noFill/>
          <a:ln w="9525">
            <a:noFill/>
            <a:miter lim="800000"/>
            <a:headEnd/>
            <a:tailEnd/>
          </a:ln>
        </p:spPr>
        <p:txBody>
          <a:bodyPr>
            <a:spAutoFit/>
          </a:bodyPr>
          <a:lstStyle/>
          <a:p>
            <a:pPr algn="ctr">
              <a:spcBef>
                <a:spcPct val="50000"/>
              </a:spcBef>
            </a:pPr>
            <a:r>
              <a:rPr lang="en-US" altLang="bg-BG" sz="2400" b="1"/>
              <a:t>Sample B</a:t>
            </a:r>
            <a:endParaRPr lang="bg-BG" altLang="bg-BG" sz="2400" b="1"/>
          </a:p>
        </p:txBody>
      </p:sp>
      <p:sp>
        <p:nvSpPr>
          <p:cNvPr id="33876" name="Line 96"/>
          <p:cNvSpPr>
            <a:spLocks noChangeShapeType="1"/>
          </p:cNvSpPr>
          <p:nvPr/>
        </p:nvSpPr>
        <p:spPr bwMode="auto">
          <a:xfrm flipV="1">
            <a:off x="3429000" y="2667000"/>
            <a:ext cx="2286000" cy="609600"/>
          </a:xfrm>
          <a:prstGeom prst="line">
            <a:avLst/>
          </a:prstGeom>
          <a:noFill/>
          <a:ln w="25400">
            <a:solidFill>
              <a:schemeClr val="tx1"/>
            </a:solidFill>
            <a:round/>
            <a:headEnd/>
            <a:tailEnd type="triangle" w="med" len="med"/>
          </a:ln>
        </p:spPr>
        <p:txBody>
          <a:bodyPr/>
          <a:lstStyle/>
          <a:p>
            <a:endParaRPr lang="en-US"/>
          </a:p>
        </p:txBody>
      </p:sp>
      <p:sp>
        <p:nvSpPr>
          <p:cNvPr id="33877" name="Line 97"/>
          <p:cNvSpPr>
            <a:spLocks noChangeShapeType="1"/>
          </p:cNvSpPr>
          <p:nvPr/>
        </p:nvSpPr>
        <p:spPr bwMode="auto">
          <a:xfrm>
            <a:off x="3429000" y="3810000"/>
            <a:ext cx="2286000" cy="533400"/>
          </a:xfrm>
          <a:prstGeom prst="line">
            <a:avLst/>
          </a:prstGeom>
          <a:noFill/>
          <a:ln w="25400">
            <a:solidFill>
              <a:schemeClr val="tx1"/>
            </a:solidFill>
            <a:round/>
            <a:headEnd/>
            <a:tailEnd type="triangle" w="med" len="med"/>
          </a:ln>
        </p:spPr>
        <p:txBody>
          <a:bodyPr/>
          <a:lstStyle/>
          <a:p>
            <a:endParaRPr lang="en-US"/>
          </a:p>
        </p:txBody>
      </p:sp>
      <p:sp>
        <p:nvSpPr>
          <p:cNvPr id="33878" name="Oval 98"/>
          <p:cNvSpPr>
            <a:spLocks noChangeArrowheads="1"/>
          </p:cNvSpPr>
          <p:nvPr/>
        </p:nvSpPr>
        <p:spPr bwMode="auto">
          <a:xfrm>
            <a:off x="64008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79" name="Oval 99"/>
          <p:cNvSpPr>
            <a:spLocks noChangeArrowheads="1"/>
          </p:cNvSpPr>
          <p:nvPr/>
        </p:nvSpPr>
        <p:spPr bwMode="auto">
          <a:xfrm>
            <a:off x="6705600" y="30480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80" name="Oval 100"/>
          <p:cNvSpPr>
            <a:spLocks noChangeArrowheads="1"/>
          </p:cNvSpPr>
          <p:nvPr/>
        </p:nvSpPr>
        <p:spPr bwMode="auto">
          <a:xfrm>
            <a:off x="70104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81" name="Oval 101"/>
          <p:cNvSpPr>
            <a:spLocks noChangeArrowheads="1"/>
          </p:cNvSpPr>
          <p:nvPr/>
        </p:nvSpPr>
        <p:spPr bwMode="auto">
          <a:xfrm>
            <a:off x="73152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82" name="Oval 102"/>
          <p:cNvSpPr>
            <a:spLocks noChangeArrowheads="1"/>
          </p:cNvSpPr>
          <p:nvPr/>
        </p:nvSpPr>
        <p:spPr bwMode="auto">
          <a:xfrm>
            <a:off x="7620000" y="30480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83" name="Oval 103"/>
          <p:cNvSpPr>
            <a:spLocks noChangeArrowheads="1"/>
          </p:cNvSpPr>
          <p:nvPr/>
        </p:nvSpPr>
        <p:spPr bwMode="auto">
          <a:xfrm>
            <a:off x="6400800" y="3352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84" name="Oval 104"/>
          <p:cNvSpPr>
            <a:spLocks noChangeArrowheads="1"/>
          </p:cNvSpPr>
          <p:nvPr/>
        </p:nvSpPr>
        <p:spPr bwMode="auto">
          <a:xfrm>
            <a:off x="6705600" y="33528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85" name="Oval 105"/>
          <p:cNvSpPr>
            <a:spLocks noChangeArrowheads="1"/>
          </p:cNvSpPr>
          <p:nvPr/>
        </p:nvSpPr>
        <p:spPr bwMode="auto">
          <a:xfrm>
            <a:off x="7010400" y="33528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86" name="Oval 106"/>
          <p:cNvSpPr>
            <a:spLocks noChangeArrowheads="1"/>
          </p:cNvSpPr>
          <p:nvPr/>
        </p:nvSpPr>
        <p:spPr bwMode="auto">
          <a:xfrm>
            <a:off x="7315200" y="33528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87" name="Oval 107"/>
          <p:cNvSpPr>
            <a:spLocks noChangeArrowheads="1"/>
          </p:cNvSpPr>
          <p:nvPr/>
        </p:nvSpPr>
        <p:spPr bwMode="auto">
          <a:xfrm>
            <a:off x="7620000" y="33528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88" name="Oval 108"/>
          <p:cNvSpPr>
            <a:spLocks noChangeArrowheads="1"/>
          </p:cNvSpPr>
          <p:nvPr/>
        </p:nvSpPr>
        <p:spPr bwMode="auto">
          <a:xfrm>
            <a:off x="64008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89" name="Oval 109"/>
          <p:cNvSpPr>
            <a:spLocks noChangeArrowheads="1"/>
          </p:cNvSpPr>
          <p:nvPr/>
        </p:nvSpPr>
        <p:spPr bwMode="auto">
          <a:xfrm>
            <a:off x="6705600" y="24384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90" name="Oval 110"/>
          <p:cNvSpPr>
            <a:spLocks noChangeArrowheads="1"/>
          </p:cNvSpPr>
          <p:nvPr/>
        </p:nvSpPr>
        <p:spPr bwMode="auto">
          <a:xfrm>
            <a:off x="7010400" y="24384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91" name="Oval 111"/>
          <p:cNvSpPr>
            <a:spLocks noChangeArrowheads="1"/>
          </p:cNvSpPr>
          <p:nvPr/>
        </p:nvSpPr>
        <p:spPr bwMode="auto">
          <a:xfrm>
            <a:off x="7315200" y="30480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92" name="Oval 112"/>
          <p:cNvSpPr>
            <a:spLocks noChangeArrowheads="1"/>
          </p:cNvSpPr>
          <p:nvPr/>
        </p:nvSpPr>
        <p:spPr bwMode="auto">
          <a:xfrm>
            <a:off x="7620000" y="24384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93" name="Oval 113"/>
          <p:cNvSpPr>
            <a:spLocks noChangeArrowheads="1"/>
          </p:cNvSpPr>
          <p:nvPr/>
        </p:nvSpPr>
        <p:spPr bwMode="auto">
          <a:xfrm>
            <a:off x="64008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94" name="Oval 114"/>
          <p:cNvSpPr>
            <a:spLocks noChangeArrowheads="1"/>
          </p:cNvSpPr>
          <p:nvPr/>
        </p:nvSpPr>
        <p:spPr bwMode="auto">
          <a:xfrm>
            <a:off x="6705600" y="2743200"/>
            <a:ext cx="228600" cy="228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3895" name="Oval 115"/>
          <p:cNvSpPr>
            <a:spLocks noChangeArrowheads="1"/>
          </p:cNvSpPr>
          <p:nvPr/>
        </p:nvSpPr>
        <p:spPr bwMode="auto">
          <a:xfrm>
            <a:off x="7010400" y="2743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96" name="Oval 116"/>
          <p:cNvSpPr>
            <a:spLocks noChangeArrowheads="1"/>
          </p:cNvSpPr>
          <p:nvPr/>
        </p:nvSpPr>
        <p:spPr bwMode="auto">
          <a:xfrm>
            <a:off x="7315200" y="2743200"/>
            <a:ext cx="228600" cy="228600"/>
          </a:xfrm>
          <a:prstGeom prst="ellipse">
            <a:avLst/>
          </a:prstGeom>
          <a:solidFill>
            <a:srgbClr val="CC99FF"/>
          </a:solidFill>
          <a:ln w="9525">
            <a:solidFill>
              <a:schemeClr val="tx1"/>
            </a:solidFill>
            <a:round/>
            <a:headEnd/>
            <a:tailEnd/>
          </a:ln>
        </p:spPr>
        <p:txBody>
          <a:bodyPr wrap="none" anchor="ctr"/>
          <a:lstStyle/>
          <a:p>
            <a:endParaRPr lang="en-US"/>
          </a:p>
        </p:txBody>
      </p:sp>
      <p:sp>
        <p:nvSpPr>
          <p:cNvPr id="33897" name="Oval 117"/>
          <p:cNvSpPr>
            <a:spLocks noChangeArrowheads="1"/>
          </p:cNvSpPr>
          <p:nvPr/>
        </p:nvSpPr>
        <p:spPr bwMode="auto">
          <a:xfrm>
            <a:off x="7620000" y="2743200"/>
            <a:ext cx="228600" cy="228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98" name="Rectangle 2"/>
          <p:cNvSpPr>
            <a:spLocks noGrp="1" noChangeArrowheads="1"/>
          </p:cNvSpPr>
          <p:nvPr>
            <p:ph type="title"/>
          </p:nvPr>
        </p:nvSpPr>
        <p:spPr/>
        <p:txBody>
          <a:bodyPr/>
          <a:lstStyle/>
          <a:p>
            <a:pPr eaLnBrk="1" hangingPunct="1"/>
            <a:r>
              <a:rPr lang="en-US" altLang="bg-BG" b="1" smtClean="0"/>
              <a:t>Sampling</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b="1" smtClean="0"/>
              <a:t>Sampling</a:t>
            </a:r>
            <a:endParaRPr lang="bg-BG" b="1" smtClean="0"/>
          </a:p>
        </p:txBody>
      </p:sp>
      <p:sp>
        <p:nvSpPr>
          <p:cNvPr id="34818" name="Content Placeholder 2"/>
          <p:cNvSpPr>
            <a:spLocks noGrp="1"/>
          </p:cNvSpPr>
          <p:nvPr>
            <p:ph idx="1"/>
          </p:nvPr>
        </p:nvSpPr>
        <p:spPr/>
        <p:txBody>
          <a:bodyPr/>
          <a:lstStyle/>
          <a:p>
            <a:pPr eaLnBrk="1" hangingPunct="1"/>
            <a:r>
              <a:rPr lang="en-US" sz="2400" b="1" smtClean="0"/>
              <a:t>Stages of sampling:</a:t>
            </a:r>
          </a:p>
          <a:p>
            <a:pPr lvl="1" eaLnBrk="1" hangingPunct="1"/>
            <a:r>
              <a:rPr lang="en-US" sz="2000" smtClean="0"/>
              <a:t>Defining target population</a:t>
            </a:r>
          </a:p>
          <a:p>
            <a:pPr lvl="1" eaLnBrk="1" hangingPunct="1"/>
            <a:r>
              <a:rPr lang="en-US" sz="2000" smtClean="0"/>
              <a:t>Determining sampling size</a:t>
            </a:r>
          </a:p>
          <a:p>
            <a:pPr lvl="1" eaLnBrk="1" hangingPunct="1"/>
            <a:r>
              <a:rPr lang="en-US" sz="2000" smtClean="0"/>
              <a:t>Selecting a sampling method</a:t>
            </a:r>
          </a:p>
          <a:p>
            <a:pPr eaLnBrk="1" hangingPunct="1"/>
            <a:r>
              <a:rPr lang="en-GB" altLang="bg-BG" sz="2400" b="1" smtClean="0"/>
              <a:t>Properties of a good sample:</a:t>
            </a:r>
            <a:endParaRPr lang="en-GB" altLang="bg-BG" sz="2400" smtClean="0"/>
          </a:p>
          <a:p>
            <a:pPr lvl="1" eaLnBrk="1" hangingPunct="1"/>
            <a:r>
              <a:rPr lang="en-GB" altLang="bg-BG" sz="2000" smtClean="0"/>
              <a:t>Random selection</a:t>
            </a:r>
          </a:p>
          <a:p>
            <a:pPr lvl="1" eaLnBrk="1" hangingPunct="1"/>
            <a:r>
              <a:rPr lang="en-GB" altLang="bg-BG" sz="2000" smtClean="0"/>
              <a:t>Representativeness by structure</a:t>
            </a:r>
          </a:p>
          <a:p>
            <a:pPr lvl="1" eaLnBrk="1" hangingPunct="1"/>
            <a:r>
              <a:rPr lang="en-GB" altLang="bg-BG" sz="2000" smtClean="0"/>
              <a:t>Representativeness by number of cases</a:t>
            </a:r>
            <a:endParaRPr lang="bg-BG" altLang="bg-BG" sz="2000" smtClean="0"/>
          </a:p>
          <a:p>
            <a:pPr eaLnBrk="1" hangingPunct="1">
              <a:buFontTx/>
              <a:buNone/>
            </a:pPr>
            <a:endParaRPr lang="en-US"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p:txBody>
          <a:bodyPr/>
          <a:lstStyle/>
          <a:p>
            <a:pPr eaLnBrk="1" hangingPunct="1"/>
            <a:r>
              <a:rPr lang="en-US" b="1" smtClean="0"/>
              <a:t>Sampling</a:t>
            </a:r>
            <a:endParaRPr lang="bg-BG" b="1" smtClean="0"/>
          </a:p>
        </p:txBody>
      </p:sp>
      <p:sp>
        <p:nvSpPr>
          <p:cNvPr id="35842" name="Content Placeholder 2"/>
          <p:cNvSpPr>
            <a:spLocks noGrp="1"/>
          </p:cNvSpPr>
          <p:nvPr>
            <p:ph idx="4294967295"/>
          </p:nvPr>
        </p:nvSpPr>
        <p:spPr/>
        <p:txBody>
          <a:bodyPr/>
          <a:lstStyle/>
          <a:p>
            <a:pPr eaLnBrk="1" hangingPunct="1"/>
            <a:r>
              <a:rPr lang="en-US" sz="2400" b="1" smtClean="0"/>
              <a:t>Non-probability sampling:</a:t>
            </a:r>
          </a:p>
          <a:p>
            <a:pPr lvl="1" eaLnBrk="1" hangingPunct="1"/>
            <a:r>
              <a:rPr lang="en-US" sz="2000" smtClean="0"/>
              <a:t>Judgment (purposive) sampling;</a:t>
            </a:r>
          </a:p>
          <a:p>
            <a:pPr lvl="1" eaLnBrk="1" hangingPunct="1"/>
            <a:r>
              <a:rPr lang="en-US" sz="2000" smtClean="0"/>
              <a:t>Convenience sampling;</a:t>
            </a:r>
          </a:p>
          <a:p>
            <a:pPr lvl="1" eaLnBrk="1" hangingPunct="1"/>
            <a:r>
              <a:rPr lang="en-US" sz="2000" smtClean="0"/>
              <a:t>Snowball sampling;</a:t>
            </a:r>
          </a:p>
          <a:p>
            <a:pPr lvl="1" eaLnBrk="1" hangingPunct="1"/>
            <a:r>
              <a:rPr lang="en-US" sz="2000" smtClean="0"/>
              <a:t>Quota (proportional) sampling.</a:t>
            </a:r>
          </a:p>
          <a:p>
            <a:pPr eaLnBrk="1" hangingPunct="1"/>
            <a:r>
              <a:rPr lang="en-US" sz="2400" b="1" smtClean="0"/>
              <a:t>Probability sampling:</a:t>
            </a:r>
          </a:p>
          <a:p>
            <a:pPr lvl="1" eaLnBrk="1" hangingPunct="1"/>
            <a:r>
              <a:rPr lang="en-US" sz="2000" smtClean="0"/>
              <a:t>Simple random sampling;</a:t>
            </a:r>
          </a:p>
          <a:p>
            <a:pPr lvl="1" eaLnBrk="1" hangingPunct="1"/>
            <a:r>
              <a:rPr lang="en-US" sz="2000" smtClean="0"/>
              <a:t>Systematic sampling;</a:t>
            </a:r>
          </a:p>
          <a:p>
            <a:pPr lvl="1" eaLnBrk="1" hangingPunct="1"/>
            <a:r>
              <a:rPr lang="en-US" sz="2000" smtClean="0"/>
              <a:t>Stratified sampling;</a:t>
            </a:r>
          </a:p>
          <a:p>
            <a:pPr lvl="1" eaLnBrk="1" hangingPunct="1"/>
            <a:r>
              <a:rPr lang="en-US" sz="2000" smtClean="0"/>
              <a:t>Cluster sampling.</a:t>
            </a:r>
          </a:p>
          <a:p>
            <a:pPr eaLnBrk="1" hangingPunct="1"/>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en-US" b="1" smtClean="0"/>
              <a:t>Advantages of probability sampling</a:t>
            </a:r>
          </a:p>
        </p:txBody>
      </p:sp>
      <p:sp>
        <p:nvSpPr>
          <p:cNvPr id="36866" name="Rectangle 3"/>
          <p:cNvSpPr>
            <a:spLocks noGrp="1" noChangeArrowheads="1"/>
          </p:cNvSpPr>
          <p:nvPr>
            <p:ph type="body" idx="1"/>
          </p:nvPr>
        </p:nvSpPr>
        <p:spPr/>
        <p:txBody>
          <a:bodyPr/>
          <a:lstStyle/>
          <a:p>
            <a:endParaRPr lang="en-US" sz="2400" smtClean="0"/>
          </a:p>
          <a:p>
            <a:r>
              <a:rPr lang="en-US" sz="2400" smtClean="0"/>
              <a:t>Provides a quantitative measure of the extent of variation due to random effects</a:t>
            </a:r>
          </a:p>
          <a:p>
            <a:r>
              <a:rPr lang="en-US" sz="2400" smtClean="0"/>
              <a:t>Provides data of known quality</a:t>
            </a:r>
          </a:p>
          <a:p>
            <a:r>
              <a:rPr lang="en-US" sz="2400" b="1" smtClean="0"/>
              <a:t>Better control over non-sampling sources of errors</a:t>
            </a:r>
          </a:p>
          <a:p>
            <a:r>
              <a:rPr lang="en-US" sz="2400" b="1" smtClean="0"/>
              <a:t>Mathematical statistics and probability can be applied to analyze and interpret the data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b="1" smtClean="0"/>
              <a:t>Disadvantages of non-probability sampling</a:t>
            </a:r>
            <a:r>
              <a:rPr lang="en-US" sz="4000" smtClean="0"/>
              <a:t> </a:t>
            </a:r>
          </a:p>
        </p:txBody>
      </p:sp>
      <p:sp>
        <p:nvSpPr>
          <p:cNvPr id="37890" name="Rectangle 3"/>
          <p:cNvSpPr>
            <a:spLocks noGrp="1" noChangeArrowheads="1"/>
          </p:cNvSpPr>
          <p:nvPr>
            <p:ph type="body" idx="1"/>
          </p:nvPr>
        </p:nvSpPr>
        <p:spPr/>
        <p:txBody>
          <a:bodyPr/>
          <a:lstStyle/>
          <a:p>
            <a:endParaRPr lang="en-US" sz="2400" smtClean="0"/>
          </a:p>
          <a:p>
            <a:r>
              <a:rPr lang="en-US" sz="2400" smtClean="0"/>
              <a:t>Purposively selected without any confidence</a:t>
            </a:r>
          </a:p>
          <a:p>
            <a:r>
              <a:rPr lang="en-US" sz="2400" smtClean="0"/>
              <a:t>Selection bias likely</a:t>
            </a:r>
          </a:p>
          <a:p>
            <a:r>
              <a:rPr lang="en-US" sz="2400" smtClean="0"/>
              <a:t>Bias unknown</a:t>
            </a:r>
          </a:p>
          <a:p>
            <a:r>
              <a:rPr lang="en-US" sz="2400" smtClean="0"/>
              <a:t>No mathematical property</a:t>
            </a:r>
          </a:p>
          <a:p>
            <a:r>
              <a:rPr lang="en-US" sz="2400" smtClean="0"/>
              <a:t>Non-probability sampling should not be undertaken with science in mind</a:t>
            </a:r>
          </a:p>
          <a:p>
            <a:r>
              <a:rPr lang="en-US" sz="2400" smtClean="0"/>
              <a:t>Provides false economy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b="1" smtClean="0"/>
              <a:t>Outline</a:t>
            </a:r>
            <a:endParaRPr lang="bg-BG" b="1" smtClean="0"/>
          </a:p>
        </p:txBody>
      </p:sp>
      <p:sp>
        <p:nvSpPr>
          <p:cNvPr id="18434" name="Content Placeholder 2"/>
          <p:cNvSpPr>
            <a:spLocks noGrp="1"/>
          </p:cNvSpPr>
          <p:nvPr>
            <p:ph idx="1"/>
          </p:nvPr>
        </p:nvSpPr>
        <p:spPr/>
        <p:txBody>
          <a:bodyPr/>
          <a:lstStyle/>
          <a:p>
            <a:pPr eaLnBrk="1" hangingPunct="1"/>
            <a:r>
              <a:rPr lang="en-US" sz="2400" smtClean="0"/>
              <a:t>Population vs sample</a:t>
            </a:r>
          </a:p>
          <a:p>
            <a:pPr eaLnBrk="1" hangingPunct="1"/>
            <a:r>
              <a:rPr lang="en-US" sz="2400" smtClean="0"/>
              <a:t>Descriptive vs inferential statistics</a:t>
            </a:r>
          </a:p>
          <a:p>
            <a:pPr eaLnBrk="1" hangingPunct="1"/>
            <a:r>
              <a:rPr lang="en-US" sz="2400" smtClean="0"/>
              <a:t>Sampling methods</a:t>
            </a:r>
          </a:p>
          <a:p>
            <a:pPr eaLnBrk="1" hangingPunct="1"/>
            <a:r>
              <a:rPr lang="en-US" sz="2400" smtClean="0"/>
              <a:t>Sample size calculation</a:t>
            </a:r>
          </a:p>
          <a:p>
            <a:pPr eaLnBrk="1" hangingPunct="1"/>
            <a:r>
              <a:rPr lang="en-US" sz="2400" smtClean="0"/>
              <a:t>Level of measurement</a:t>
            </a:r>
          </a:p>
          <a:p>
            <a:pPr eaLnBrk="1" hangingPunct="1"/>
            <a:r>
              <a:rPr lang="en-US" sz="2400" smtClean="0"/>
              <a:t>Graphical summaries</a:t>
            </a:r>
          </a:p>
          <a:p>
            <a:pPr eaLnBrk="1" hangingPunct="1"/>
            <a:endParaRPr lang="bg-BG"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altLang="bg-BG" b="1" smtClean="0"/>
              <a:t>Non-probability </a:t>
            </a:r>
            <a:r>
              <a:rPr lang="bg-BG" altLang="bg-BG" b="1" smtClean="0"/>
              <a:t>s</a:t>
            </a:r>
            <a:r>
              <a:rPr lang="en-US" altLang="bg-BG" b="1" smtClean="0"/>
              <a:t>ampling</a:t>
            </a:r>
          </a:p>
        </p:txBody>
      </p:sp>
      <p:sp>
        <p:nvSpPr>
          <p:cNvPr id="38914" name="Rectangle 3"/>
          <p:cNvSpPr>
            <a:spLocks noGrp="1" noChangeArrowheads="1"/>
          </p:cNvSpPr>
          <p:nvPr>
            <p:ph type="body" idx="1"/>
          </p:nvPr>
        </p:nvSpPr>
        <p:spPr/>
        <p:txBody>
          <a:bodyPr/>
          <a:lstStyle/>
          <a:p>
            <a:pPr eaLnBrk="1" hangingPunct="1"/>
            <a:r>
              <a:rPr lang="en-US" altLang="bg-BG" sz="2400" b="1" smtClean="0"/>
              <a:t>Judgment: </a:t>
            </a:r>
            <a:r>
              <a:rPr lang="en-US" altLang="bg-BG" sz="2400" smtClean="0"/>
              <a:t>Sample group members are selected on the basis of judgment of researcher</a:t>
            </a:r>
          </a:p>
          <a:p>
            <a:pPr eaLnBrk="1" hangingPunct="1">
              <a:buFont typeface="Arial" charset="0"/>
              <a:buChar char="+"/>
            </a:pPr>
            <a:r>
              <a:rPr lang="en-US" altLang="bg-BG" sz="2400" smtClean="0"/>
              <a:t>Time efficiency</a:t>
            </a:r>
          </a:p>
          <a:p>
            <a:pPr eaLnBrk="1" hangingPunct="1">
              <a:buFont typeface="Arial" charset="0"/>
              <a:buChar char="−"/>
            </a:pPr>
            <a:r>
              <a:rPr lang="en-US" altLang="bg-BG" sz="2400" smtClean="0"/>
              <a:t>Samples are not highly representative</a:t>
            </a:r>
          </a:p>
          <a:p>
            <a:pPr eaLnBrk="1" hangingPunct="1">
              <a:buFont typeface="Arial" charset="0"/>
              <a:buChar char="−"/>
            </a:pPr>
            <a:r>
              <a:rPr lang="en-US" altLang="bg-BG" sz="2400" smtClean="0"/>
              <a:t>Unscientific approach</a:t>
            </a:r>
          </a:p>
          <a:p>
            <a:pPr eaLnBrk="1" hangingPunct="1">
              <a:buFont typeface="Arial" charset="0"/>
              <a:buChar char="−"/>
            </a:pPr>
            <a:r>
              <a:rPr lang="en-US" altLang="bg-BG" sz="2400" smtClean="0"/>
              <a:t>Personal bias</a:t>
            </a:r>
          </a:p>
          <a:p>
            <a:pPr eaLnBrk="1" hangingPunct="1"/>
            <a:r>
              <a:rPr lang="en-US" altLang="bg-BG" sz="2400" b="1" smtClean="0"/>
              <a:t>Convenience: </a:t>
            </a:r>
            <a:r>
              <a:rPr lang="en-US" altLang="bg-BG" sz="2400" smtClean="0"/>
              <a:t>Obtaining participants conveniently with no requirements whatsoever</a:t>
            </a:r>
          </a:p>
          <a:p>
            <a:pPr eaLnBrk="1" hangingPunct="1">
              <a:buFont typeface="Arial" charset="0"/>
              <a:buChar char="+"/>
            </a:pPr>
            <a:r>
              <a:rPr lang="en-US" altLang="bg-BG" sz="2400" smtClean="0"/>
              <a:t>High levels of simplicity and ease</a:t>
            </a:r>
          </a:p>
          <a:p>
            <a:pPr eaLnBrk="1" hangingPunct="1">
              <a:buFont typeface="Arial" charset="0"/>
              <a:buChar char="+"/>
            </a:pPr>
            <a:r>
              <a:rPr lang="en-US" altLang="bg-BG" sz="2400" smtClean="0"/>
              <a:t>Usefulness in pilot studies</a:t>
            </a:r>
          </a:p>
          <a:p>
            <a:pPr eaLnBrk="1" hangingPunct="1">
              <a:buFont typeface="Arial" charset="0"/>
              <a:buChar char="−"/>
            </a:pPr>
            <a:r>
              <a:rPr lang="en-US" altLang="bg-BG" sz="2400" smtClean="0"/>
              <a:t>Highest level of sampling error</a:t>
            </a:r>
          </a:p>
          <a:p>
            <a:pPr eaLnBrk="1" hangingPunct="1">
              <a:buFont typeface="Arial" charset="0"/>
              <a:buChar char="−"/>
            </a:pPr>
            <a:r>
              <a:rPr lang="en-US" altLang="bg-BG" sz="2400" smtClean="0"/>
              <a:t>Selection bias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altLang="bg-BG" b="1" smtClean="0"/>
              <a:t>Non-probability </a:t>
            </a:r>
            <a:r>
              <a:rPr lang="bg-BG" altLang="bg-BG" b="1" smtClean="0"/>
              <a:t>s</a:t>
            </a:r>
            <a:r>
              <a:rPr lang="en-US" altLang="bg-BG" b="1" smtClean="0"/>
              <a:t>ampling</a:t>
            </a:r>
          </a:p>
        </p:txBody>
      </p:sp>
      <p:sp>
        <p:nvSpPr>
          <p:cNvPr id="39938" name="Rectangle 3"/>
          <p:cNvSpPr>
            <a:spLocks noGrp="1" noChangeArrowheads="1"/>
          </p:cNvSpPr>
          <p:nvPr>
            <p:ph type="body" idx="1"/>
          </p:nvPr>
        </p:nvSpPr>
        <p:spPr/>
        <p:txBody>
          <a:bodyPr/>
          <a:lstStyle/>
          <a:p>
            <a:pPr eaLnBrk="1" hangingPunct="1"/>
            <a:r>
              <a:rPr lang="en-US" altLang="bg-BG" sz="2400" b="1" smtClean="0"/>
              <a:t>Snowball: </a:t>
            </a:r>
            <a:r>
              <a:rPr lang="en-US" altLang="bg-BG" sz="2400" smtClean="0"/>
              <a:t>Sample group members nominate additional members to participate in the study</a:t>
            </a:r>
          </a:p>
          <a:p>
            <a:pPr eaLnBrk="1" hangingPunct="1">
              <a:buFont typeface="Arial" charset="0"/>
              <a:buChar char="+"/>
            </a:pPr>
            <a:r>
              <a:rPr lang="en-US" altLang="bg-BG" sz="2400" smtClean="0"/>
              <a:t>Possibility to recruit hidden population</a:t>
            </a:r>
          </a:p>
          <a:p>
            <a:pPr eaLnBrk="1" hangingPunct="1">
              <a:buFont typeface="Arial" charset="0"/>
              <a:buChar char="−"/>
            </a:pPr>
            <a:r>
              <a:rPr lang="en-US" altLang="bg-BG" sz="2400" smtClean="0"/>
              <a:t>Over-representation of a particular network</a:t>
            </a:r>
          </a:p>
          <a:p>
            <a:pPr eaLnBrk="1" hangingPunct="1">
              <a:buFont typeface="Arial" charset="0"/>
              <a:buChar char="−"/>
            </a:pPr>
            <a:r>
              <a:rPr lang="en-US" altLang="bg-BG" sz="2400" smtClean="0"/>
              <a:t>Reluctance of sample group members to nominate additional members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p:txBody>
          <a:bodyPr/>
          <a:lstStyle/>
          <a:p>
            <a:pPr eaLnBrk="1" hangingPunct="1"/>
            <a:r>
              <a:rPr lang="en-US" altLang="bg-BG" b="1" smtClean="0"/>
              <a:t>Probability sampling</a:t>
            </a:r>
          </a:p>
        </p:txBody>
      </p:sp>
      <p:sp>
        <p:nvSpPr>
          <p:cNvPr id="40962" name="Rectangle 3"/>
          <p:cNvSpPr>
            <a:spLocks noGrp="1" noChangeArrowheads="1"/>
          </p:cNvSpPr>
          <p:nvPr>
            <p:ph type="body" idx="4294967295"/>
          </p:nvPr>
        </p:nvSpPr>
        <p:spPr/>
        <p:txBody>
          <a:bodyPr/>
          <a:lstStyle/>
          <a:p>
            <a:pPr eaLnBrk="1" hangingPunct="1"/>
            <a:r>
              <a:rPr lang="en-US" altLang="bg-BG" sz="2400" b="1" smtClean="0"/>
              <a:t>Simple random sampling: </a:t>
            </a:r>
            <a:r>
              <a:rPr lang="en-US" altLang="bg-BG" sz="2400" smtClean="0"/>
              <a:t>Each element has an equal chance (probability) of being selected from a list of all population units (sample of n from N population). </a:t>
            </a:r>
          </a:p>
          <a:p>
            <a:pPr eaLnBrk="1" hangingPunct="1">
              <a:buFont typeface="Arial" charset="0"/>
              <a:buChar char="+"/>
            </a:pPr>
            <a:r>
              <a:rPr lang="en-US" altLang="bg-BG" sz="2400" smtClean="0"/>
              <a:t>Highly effective if all subjects participate in data collection</a:t>
            </a:r>
          </a:p>
          <a:p>
            <a:pPr eaLnBrk="1" hangingPunct="1">
              <a:buFont typeface="Arial" charset="0"/>
              <a:buChar char="−"/>
            </a:pPr>
            <a:r>
              <a:rPr lang="en-US" altLang="bg-BG" sz="2400" smtClean="0"/>
              <a:t>High level of sampling error when sample size is small</a:t>
            </a:r>
          </a:p>
          <a:p>
            <a:pPr eaLnBrk="1" hangingPunct="1"/>
            <a:r>
              <a:rPr lang="en-US" altLang="bg-BG" sz="2400" b="1" smtClean="0"/>
              <a:t>Systematic sampling:</a:t>
            </a:r>
            <a:r>
              <a:rPr lang="en-US" altLang="bg-BG" sz="2400" smtClean="0"/>
              <a:t> Every N</a:t>
            </a:r>
            <a:r>
              <a:rPr lang="en-US" altLang="bg-BG" sz="2400" baseline="30000" smtClean="0"/>
              <a:t>th</a:t>
            </a:r>
            <a:r>
              <a:rPr lang="en-US" altLang="bg-BG" sz="2400" smtClean="0"/>
              <a:t> member of population is included in the study</a:t>
            </a:r>
          </a:p>
          <a:p>
            <a:pPr eaLnBrk="1" hangingPunct="1">
              <a:buFont typeface="Arial" charset="0"/>
              <a:buChar char="+"/>
            </a:pPr>
            <a:r>
              <a:rPr lang="en-US" altLang="bg-BG" sz="2400" smtClean="0"/>
              <a:t>Time efficient</a:t>
            </a:r>
          </a:p>
          <a:p>
            <a:pPr eaLnBrk="1" hangingPunct="1">
              <a:buFont typeface="Arial" charset="0"/>
              <a:buChar char="+"/>
            </a:pPr>
            <a:r>
              <a:rPr lang="en-US" altLang="bg-BG" sz="2400" smtClean="0"/>
              <a:t>Cost efficient</a:t>
            </a:r>
          </a:p>
          <a:p>
            <a:pPr eaLnBrk="1" hangingPunct="1">
              <a:buFont typeface="Arial" charset="0"/>
              <a:buChar char="−"/>
            </a:pPr>
            <a:r>
              <a:rPr lang="en-US" altLang="bg-BG" sz="2400" smtClean="0"/>
              <a:t>High sampling bias if periodicity exists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895600"/>
            <a:ext cx="7391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p>
        </p:txBody>
      </p:sp>
      <p:sp>
        <p:nvSpPr>
          <p:cNvPr id="41986" name="Rectangle 2"/>
          <p:cNvSpPr>
            <a:spLocks noChangeArrowheads="1"/>
          </p:cNvSpPr>
          <p:nvPr/>
        </p:nvSpPr>
        <p:spPr bwMode="auto">
          <a:xfrm>
            <a:off x="593725" y="1828800"/>
            <a:ext cx="7696200" cy="822325"/>
          </a:xfrm>
          <a:prstGeom prst="rect">
            <a:avLst/>
          </a:prstGeom>
          <a:noFill/>
          <a:ln w="9525">
            <a:noFill/>
            <a:miter lim="800000"/>
            <a:headEnd/>
            <a:tailEnd/>
          </a:ln>
        </p:spPr>
        <p:txBody>
          <a:bodyPr>
            <a:spAutoFit/>
          </a:bodyPr>
          <a:lstStyle/>
          <a:p>
            <a:pPr marL="342900" indent="-342900">
              <a:buFont typeface="Arial" charset="0"/>
              <a:buChar char="•"/>
            </a:pPr>
            <a:r>
              <a:rPr lang="en-US" sz="2400"/>
              <a:t>In simple random sampling we expect units to be “equally” distributed.</a:t>
            </a:r>
            <a:endParaRPr lang="bg-BG" sz="2400"/>
          </a:p>
        </p:txBody>
      </p:sp>
      <p:sp>
        <p:nvSpPr>
          <p:cNvPr id="41987"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altLang="bg-BG" sz="4400" b="1">
                <a:solidFill>
                  <a:schemeClr val="tx2"/>
                </a:solidFill>
              </a:rPr>
              <a:t>Probability sampling</a:t>
            </a:r>
          </a:p>
        </p:txBody>
      </p:sp>
      <p:sp>
        <p:nvSpPr>
          <p:cNvPr id="5" name="Smiley Face 4"/>
          <p:cNvSpPr/>
          <p:nvPr/>
        </p:nvSpPr>
        <p:spPr>
          <a:xfrm>
            <a:off x="838200" y="307022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6" name="Smiley Face 5"/>
          <p:cNvSpPr/>
          <p:nvPr/>
        </p:nvSpPr>
        <p:spPr>
          <a:xfrm>
            <a:off x="838200" y="398462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7" name="Smiley Face 6"/>
          <p:cNvSpPr/>
          <p:nvPr/>
        </p:nvSpPr>
        <p:spPr>
          <a:xfrm>
            <a:off x="838200" y="4926013"/>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8" name="Smiley Face 7"/>
          <p:cNvSpPr/>
          <p:nvPr/>
        </p:nvSpPr>
        <p:spPr>
          <a:xfrm>
            <a:off x="1752600" y="3070225"/>
            <a:ext cx="685800" cy="738188"/>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9" name="Smiley Face 8"/>
          <p:cNvSpPr/>
          <p:nvPr/>
        </p:nvSpPr>
        <p:spPr>
          <a:xfrm>
            <a:off x="1752600" y="3984625"/>
            <a:ext cx="685800" cy="738188"/>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0" name="Smiley Face 9"/>
          <p:cNvSpPr/>
          <p:nvPr/>
        </p:nvSpPr>
        <p:spPr>
          <a:xfrm>
            <a:off x="1752600" y="4926013"/>
            <a:ext cx="685800" cy="738187"/>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1" name="Smiley Face 10"/>
          <p:cNvSpPr/>
          <p:nvPr/>
        </p:nvSpPr>
        <p:spPr>
          <a:xfrm>
            <a:off x="2590800" y="3076575"/>
            <a:ext cx="685800" cy="738188"/>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2" name="Smiley Face 11"/>
          <p:cNvSpPr/>
          <p:nvPr/>
        </p:nvSpPr>
        <p:spPr>
          <a:xfrm>
            <a:off x="2590800" y="3990975"/>
            <a:ext cx="685800" cy="738188"/>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3" name="Smiley Face 12"/>
          <p:cNvSpPr/>
          <p:nvPr/>
        </p:nvSpPr>
        <p:spPr>
          <a:xfrm>
            <a:off x="2590800" y="4932363"/>
            <a:ext cx="685800" cy="738187"/>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4" name="Smiley Face 13"/>
          <p:cNvSpPr/>
          <p:nvPr/>
        </p:nvSpPr>
        <p:spPr>
          <a:xfrm>
            <a:off x="3505200" y="3074988"/>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5" name="Smiley Face 14"/>
          <p:cNvSpPr/>
          <p:nvPr/>
        </p:nvSpPr>
        <p:spPr>
          <a:xfrm>
            <a:off x="3505200" y="3989388"/>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6" name="Smiley Face 15"/>
          <p:cNvSpPr/>
          <p:nvPr/>
        </p:nvSpPr>
        <p:spPr>
          <a:xfrm>
            <a:off x="3505200" y="493077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7" name="Smiley Face 16"/>
          <p:cNvSpPr/>
          <p:nvPr/>
        </p:nvSpPr>
        <p:spPr>
          <a:xfrm>
            <a:off x="4343400" y="3076575"/>
            <a:ext cx="685800" cy="738188"/>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8" name="Smiley Face 17"/>
          <p:cNvSpPr/>
          <p:nvPr/>
        </p:nvSpPr>
        <p:spPr>
          <a:xfrm>
            <a:off x="4343400" y="3990975"/>
            <a:ext cx="685800" cy="738188"/>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9" name="Smiley Face 18"/>
          <p:cNvSpPr/>
          <p:nvPr/>
        </p:nvSpPr>
        <p:spPr>
          <a:xfrm>
            <a:off x="4343400" y="4932363"/>
            <a:ext cx="685800" cy="738187"/>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0" name="Smiley Face 19"/>
          <p:cNvSpPr/>
          <p:nvPr/>
        </p:nvSpPr>
        <p:spPr>
          <a:xfrm>
            <a:off x="5257800" y="3074988"/>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1" name="Smiley Face 20"/>
          <p:cNvSpPr/>
          <p:nvPr/>
        </p:nvSpPr>
        <p:spPr>
          <a:xfrm>
            <a:off x="5257800" y="3989388"/>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2" name="Smiley Face 21"/>
          <p:cNvSpPr/>
          <p:nvPr/>
        </p:nvSpPr>
        <p:spPr>
          <a:xfrm>
            <a:off x="5257800" y="493077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3" name="Smiley Face 22"/>
          <p:cNvSpPr/>
          <p:nvPr/>
        </p:nvSpPr>
        <p:spPr>
          <a:xfrm>
            <a:off x="6096000" y="307022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4" name="Smiley Face 23"/>
          <p:cNvSpPr/>
          <p:nvPr/>
        </p:nvSpPr>
        <p:spPr>
          <a:xfrm>
            <a:off x="6096000" y="398462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5" name="Smiley Face 24"/>
          <p:cNvSpPr/>
          <p:nvPr/>
        </p:nvSpPr>
        <p:spPr>
          <a:xfrm>
            <a:off x="6096000" y="4926013"/>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6" name="Smiley Face 25"/>
          <p:cNvSpPr/>
          <p:nvPr/>
        </p:nvSpPr>
        <p:spPr>
          <a:xfrm>
            <a:off x="7010400" y="3070225"/>
            <a:ext cx="685800" cy="738188"/>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7" name="Smiley Face 26"/>
          <p:cNvSpPr/>
          <p:nvPr/>
        </p:nvSpPr>
        <p:spPr>
          <a:xfrm>
            <a:off x="7010400" y="3984625"/>
            <a:ext cx="685800" cy="738188"/>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8" name="Smiley Face 27"/>
          <p:cNvSpPr/>
          <p:nvPr/>
        </p:nvSpPr>
        <p:spPr>
          <a:xfrm>
            <a:off x="7010400" y="4926013"/>
            <a:ext cx="685800" cy="738187"/>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895600"/>
            <a:ext cx="7391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bg-BG"/>
          </a:p>
        </p:txBody>
      </p:sp>
      <p:sp>
        <p:nvSpPr>
          <p:cNvPr id="43010" name="Rectangle 2"/>
          <p:cNvSpPr>
            <a:spLocks noChangeArrowheads="1"/>
          </p:cNvSpPr>
          <p:nvPr/>
        </p:nvSpPr>
        <p:spPr bwMode="auto">
          <a:xfrm>
            <a:off x="593725" y="1828800"/>
            <a:ext cx="7696200" cy="461963"/>
          </a:xfrm>
          <a:prstGeom prst="rect">
            <a:avLst/>
          </a:prstGeom>
          <a:noFill/>
          <a:ln w="9525">
            <a:noFill/>
            <a:miter lim="800000"/>
            <a:headEnd/>
            <a:tailEnd/>
          </a:ln>
        </p:spPr>
        <p:txBody>
          <a:bodyPr>
            <a:spAutoFit/>
          </a:bodyPr>
          <a:lstStyle/>
          <a:p>
            <a:pPr marL="342900" indent="-342900">
              <a:buFont typeface="Arial" charset="0"/>
              <a:buChar char="•"/>
            </a:pPr>
            <a:r>
              <a:rPr lang="en-US" sz="2400"/>
              <a:t>In reality the random selection may be like this:</a:t>
            </a:r>
            <a:endParaRPr lang="bg-BG" sz="2400"/>
          </a:p>
        </p:txBody>
      </p:sp>
      <p:sp>
        <p:nvSpPr>
          <p:cNvPr id="43011"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altLang="bg-BG" sz="4400" b="1">
                <a:solidFill>
                  <a:schemeClr val="tx2"/>
                </a:solidFill>
              </a:rPr>
              <a:t>Probability sampling</a:t>
            </a:r>
          </a:p>
        </p:txBody>
      </p:sp>
      <p:sp>
        <p:nvSpPr>
          <p:cNvPr id="5" name="Smiley Face 4"/>
          <p:cNvSpPr/>
          <p:nvPr/>
        </p:nvSpPr>
        <p:spPr>
          <a:xfrm>
            <a:off x="838200" y="307022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6" name="Smiley Face 5"/>
          <p:cNvSpPr/>
          <p:nvPr/>
        </p:nvSpPr>
        <p:spPr>
          <a:xfrm>
            <a:off x="838200" y="3657600"/>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7" name="Smiley Face 6"/>
          <p:cNvSpPr/>
          <p:nvPr/>
        </p:nvSpPr>
        <p:spPr>
          <a:xfrm>
            <a:off x="838200" y="4191000"/>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8" name="Smiley Face 7"/>
          <p:cNvSpPr/>
          <p:nvPr/>
        </p:nvSpPr>
        <p:spPr>
          <a:xfrm>
            <a:off x="1219200" y="3070225"/>
            <a:ext cx="685800" cy="738188"/>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9" name="Smiley Face 8"/>
          <p:cNvSpPr/>
          <p:nvPr/>
        </p:nvSpPr>
        <p:spPr>
          <a:xfrm>
            <a:off x="1219200" y="3657600"/>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0" name="Smiley Face 9"/>
          <p:cNvSpPr/>
          <p:nvPr/>
        </p:nvSpPr>
        <p:spPr>
          <a:xfrm>
            <a:off x="1752600" y="4926013"/>
            <a:ext cx="685800" cy="738187"/>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1" name="Smiley Face 10"/>
          <p:cNvSpPr/>
          <p:nvPr/>
        </p:nvSpPr>
        <p:spPr>
          <a:xfrm>
            <a:off x="2590800" y="3076575"/>
            <a:ext cx="685800" cy="738188"/>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2" name="Smiley Face 11"/>
          <p:cNvSpPr/>
          <p:nvPr/>
        </p:nvSpPr>
        <p:spPr>
          <a:xfrm>
            <a:off x="2590800" y="3505200"/>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3" name="Smiley Face 12"/>
          <p:cNvSpPr/>
          <p:nvPr/>
        </p:nvSpPr>
        <p:spPr>
          <a:xfrm>
            <a:off x="3124200" y="4932363"/>
            <a:ext cx="685800" cy="738187"/>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4" name="Smiley Face 13"/>
          <p:cNvSpPr/>
          <p:nvPr/>
        </p:nvSpPr>
        <p:spPr>
          <a:xfrm>
            <a:off x="3886200" y="367982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5" name="Smiley Face 14"/>
          <p:cNvSpPr/>
          <p:nvPr/>
        </p:nvSpPr>
        <p:spPr>
          <a:xfrm>
            <a:off x="3810000" y="436562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6" name="Smiley Face 15"/>
          <p:cNvSpPr/>
          <p:nvPr/>
        </p:nvSpPr>
        <p:spPr>
          <a:xfrm>
            <a:off x="3733800" y="493077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7" name="Smiley Face 16"/>
          <p:cNvSpPr/>
          <p:nvPr/>
        </p:nvSpPr>
        <p:spPr>
          <a:xfrm>
            <a:off x="4343400" y="360362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8" name="Smiley Face 17"/>
          <p:cNvSpPr/>
          <p:nvPr/>
        </p:nvSpPr>
        <p:spPr>
          <a:xfrm>
            <a:off x="4343400" y="428942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19" name="Smiley Face 18"/>
          <p:cNvSpPr/>
          <p:nvPr/>
        </p:nvSpPr>
        <p:spPr>
          <a:xfrm>
            <a:off x="4343400" y="4932363"/>
            <a:ext cx="685800" cy="738187"/>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0" name="Smiley Face 19"/>
          <p:cNvSpPr/>
          <p:nvPr/>
        </p:nvSpPr>
        <p:spPr>
          <a:xfrm>
            <a:off x="5867400" y="3074988"/>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1" name="Smiley Face 20"/>
          <p:cNvSpPr/>
          <p:nvPr/>
        </p:nvSpPr>
        <p:spPr>
          <a:xfrm>
            <a:off x="4876800" y="436562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2" name="Smiley Face 21"/>
          <p:cNvSpPr/>
          <p:nvPr/>
        </p:nvSpPr>
        <p:spPr>
          <a:xfrm>
            <a:off x="4876800" y="493077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3" name="Smiley Face 22"/>
          <p:cNvSpPr/>
          <p:nvPr/>
        </p:nvSpPr>
        <p:spPr>
          <a:xfrm>
            <a:off x="6400800" y="3070225"/>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4" name="Smiley Face 23"/>
          <p:cNvSpPr/>
          <p:nvPr/>
        </p:nvSpPr>
        <p:spPr>
          <a:xfrm>
            <a:off x="6400800" y="3657600"/>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5" name="Smiley Face 24"/>
          <p:cNvSpPr/>
          <p:nvPr/>
        </p:nvSpPr>
        <p:spPr>
          <a:xfrm>
            <a:off x="6553200" y="4926013"/>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6" name="Smiley Face 25"/>
          <p:cNvSpPr/>
          <p:nvPr/>
        </p:nvSpPr>
        <p:spPr>
          <a:xfrm>
            <a:off x="7010400" y="3070225"/>
            <a:ext cx="685800" cy="738188"/>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7" name="Smiley Face 26"/>
          <p:cNvSpPr/>
          <p:nvPr/>
        </p:nvSpPr>
        <p:spPr>
          <a:xfrm>
            <a:off x="7010400" y="3657600"/>
            <a:ext cx="685800" cy="739775"/>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
        <p:nvSpPr>
          <p:cNvPr id="28" name="Smiley Face 27"/>
          <p:cNvSpPr/>
          <p:nvPr/>
        </p:nvSpPr>
        <p:spPr>
          <a:xfrm>
            <a:off x="7010400" y="4926013"/>
            <a:ext cx="685800" cy="738187"/>
          </a:xfrm>
          <a:prstGeom prst="smileyFac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bg-BG"/>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altLang="bg-BG" b="1" smtClean="0"/>
              <a:t>Simple random vs</a:t>
            </a:r>
            <a:br>
              <a:rPr lang="en-US" altLang="bg-BG" b="1" smtClean="0"/>
            </a:br>
            <a:r>
              <a:rPr lang="en-US" altLang="bg-BG" b="1" smtClean="0"/>
              <a:t>systematic sampling</a:t>
            </a:r>
          </a:p>
        </p:txBody>
      </p:sp>
      <p:sp>
        <p:nvSpPr>
          <p:cNvPr id="46082" name="Rectangle 3"/>
          <p:cNvSpPr>
            <a:spLocks noGrp="1" noChangeArrowheads="1"/>
          </p:cNvSpPr>
          <p:nvPr>
            <p:ph type="body" idx="1"/>
          </p:nvPr>
        </p:nvSpPr>
        <p:spPr/>
        <p:txBody>
          <a:bodyPr/>
          <a:lstStyle/>
          <a:p>
            <a:pPr eaLnBrk="1" hangingPunct="1">
              <a:defRPr/>
            </a:pPr>
            <a:r>
              <a:rPr lang="en-US" altLang="bg-BG" sz="2400" b="1" dirty="0" smtClean="0">
                <a:solidFill>
                  <a:srgbClr val="FF0000"/>
                </a:solidFill>
              </a:rPr>
              <a:t>Systematic </a:t>
            </a:r>
            <a:r>
              <a:rPr lang="en-US" altLang="bg-BG" sz="2400" b="1" dirty="0">
                <a:solidFill>
                  <a:srgbClr val="FF0000"/>
                </a:solidFill>
              </a:rPr>
              <a:t>sampling has many </a:t>
            </a:r>
            <a:r>
              <a:rPr lang="en-US" altLang="bg-BG" sz="2400" b="1" dirty="0" smtClean="0">
                <a:solidFill>
                  <a:srgbClr val="FF0000"/>
                </a:solidFill>
              </a:rPr>
              <a:t>advantages</a:t>
            </a:r>
            <a:r>
              <a:rPr lang="en-US" altLang="bg-BG" sz="2400" b="1" dirty="0" smtClean="0"/>
              <a:t>:</a:t>
            </a:r>
            <a:endParaRPr lang="en-US" altLang="bg-BG" sz="2400" b="1" dirty="0"/>
          </a:p>
          <a:p>
            <a:pPr lvl="1" eaLnBrk="1" hangingPunct="1">
              <a:defRPr/>
            </a:pPr>
            <a:r>
              <a:rPr lang="en-US" altLang="bg-BG" sz="2000" dirty="0" smtClean="0"/>
              <a:t>Provides </a:t>
            </a:r>
            <a:r>
              <a:rPr lang="en-US" altLang="bg-BG" sz="2000" dirty="0"/>
              <a:t>a better random distribution than </a:t>
            </a:r>
            <a:r>
              <a:rPr lang="en-US" altLang="bg-BG" sz="2000" dirty="0" smtClean="0"/>
              <a:t>simple random sampling</a:t>
            </a:r>
            <a:endParaRPr lang="en-US" altLang="bg-BG" sz="2000" dirty="0"/>
          </a:p>
          <a:p>
            <a:pPr lvl="1" eaLnBrk="1" hangingPunct="1">
              <a:defRPr/>
            </a:pPr>
            <a:r>
              <a:rPr lang="en-US" altLang="bg-BG" sz="2000" dirty="0" smtClean="0"/>
              <a:t>Simple </a:t>
            </a:r>
            <a:r>
              <a:rPr lang="en-US" altLang="bg-BG" sz="2000" dirty="0"/>
              <a:t>to implement</a:t>
            </a:r>
          </a:p>
          <a:p>
            <a:pPr lvl="1" eaLnBrk="1" hangingPunct="1">
              <a:defRPr/>
            </a:pPr>
            <a:r>
              <a:rPr lang="en-US" altLang="bg-BG" sz="2000" dirty="0" smtClean="0"/>
              <a:t>May </a:t>
            </a:r>
            <a:r>
              <a:rPr lang="en-US" altLang="bg-BG" sz="2000" dirty="0"/>
              <a:t>be started without a complete listing frame (</a:t>
            </a:r>
            <a:r>
              <a:rPr lang="en-US" altLang="bg-BG" sz="2000" dirty="0" smtClean="0"/>
              <a:t>say, interview </a:t>
            </a:r>
            <a:r>
              <a:rPr lang="en-US" altLang="bg-BG" sz="2000" dirty="0"/>
              <a:t>of every 9th patient coming to a clinic).</a:t>
            </a:r>
          </a:p>
          <a:p>
            <a:pPr lvl="1" eaLnBrk="1" hangingPunct="1">
              <a:defRPr/>
            </a:pPr>
            <a:r>
              <a:rPr lang="en-US" altLang="bg-BG" sz="2000" dirty="0" smtClean="0"/>
              <a:t>With </a:t>
            </a:r>
            <a:r>
              <a:rPr lang="en-US" altLang="bg-BG" sz="2000" dirty="0"/>
              <a:t>ordered list, the variance may be smaller </a:t>
            </a:r>
            <a:r>
              <a:rPr lang="en-US" altLang="bg-BG" sz="2000" dirty="0" smtClean="0"/>
              <a:t>than in simple random sampling</a:t>
            </a:r>
          </a:p>
          <a:p>
            <a:pPr eaLnBrk="1" hangingPunct="1">
              <a:defRPr/>
            </a:pPr>
            <a:r>
              <a:rPr lang="en-US" altLang="bg-BG" sz="2400" b="1" dirty="0" smtClean="0">
                <a:solidFill>
                  <a:srgbClr val="FF0000"/>
                </a:solidFill>
              </a:rPr>
              <a:t>However</a:t>
            </a:r>
            <a:r>
              <a:rPr lang="en-US" altLang="bg-BG" sz="2400" b="1" dirty="0" smtClean="0"/>
              <a:t>:</a:t>
            </a:r>
            <a:endParaRPr lang="en-US" altLang="bg-BG" sz="2400" b="1" dirty="0"/>
          </a:p>
          <a:p>
            <a:pPr lvl="1" eaLnBrk="1" hangingPunct="1">
              <a:defRPr/>
            </a:pPr>
            <a:r>
              <a:rPr lang="en-US" altLang="bg-BG" sz="2000" dirty="0"/>
              <a:t>In systematic sampling, only the first unit is selected at random, the rest being selected according to a predetermined pattern.</a:t>
            </a:r>
          </a:p>
          <a:p>
            <a:pPr lvl="1" eaLnBrk="1" hangingPunct="1">
              <a:defRPr/>
            </a:pPr>
            <a:r>
              <a:rPr lang="en-US" altLang="bg-BG" sz="2000" dirty="0"/>
              <a:t>Systematic sampling is to be applied only if the given population is logically </a:t>
            </a:r>
            <a:r>
              <a:rPr lang="en-US" altLang="bg-BG" sz="2000" dirty="0" smtClean="0"/>
              <a:t>homogeneous.</a:t>
            </a:r>
            <a:endParaRPr lang="en-US" altLang="bg-BG" sz="2000" dirty="0"/>
          </a:p>
          <a:p>
            <a:pPr lvl="1" eaLnBrk="1" hangingPunct="1">
              <a:defRPr/>
            </a:pPr>
            <a:r>
              <a:rPr lang="en-US" altLang="bg-BG" sz="2000" dirty="0"/>
              <a:t>Simple random sampling is free of classification </a:t>
            </a:r>
            <a:r>
              <a:rPr lang="en-US" altLang="bg-BG" sz="2000" dirty="0" smtClean="0"/>
              <a:t>error and </a:t>
            </a:r>
            <a:r>
              <a:rPr lang="en-US" altLang="bg-BG" sz="2000" dirty="0"/>
              <a:t>requires minimum advance knowledge of the population </a:t>
            </a:r>
          </a:p>
          <a:p>
            <a:pPr marL="457200" lvl="1" indent="0" eaLnBrk="1" hangingPunct="1">
              <a:buFontTx/>
              <a:buNone/>
              <a:defRPr/>
            </a:pPr>
            <a:endParaRPr lang="en-US" altLang="bg-BG" sz="2000"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b="1" smtClean="0"/>
              <a:t>Stratified sampling</a:t>
            </a:r>
          </a:p>
        </p:txBody>
      </p:sp>
      <p:sp>
        <p:nvSpPr>
          <p:cNvPr id="45058" name="Rectangle 3"/>
          <p:cNvSpPr>
            <a:spLocks noGrp="1" noChangeArrowheads="1"/>
          </p:cNvSpPr>
          <p:nvPr>
            <p:ph type="body" idx="1"/>
          </p:nvPr>
        </p:nvSpPr>
        <p:spPr/>
        <p:txBody>
          <a:bodyPr/>
          <a:lstStyle/>
          <a:p>
            <a:r>
              <a:rPr lang="en-US" sz="2400" smtClean="0"/>
              <a:t>The total population is divided into smaller groups or strata to complete the sampling process. The strata is formed based on some common characteristics.</a:t>
            </a:r>
          </a:p>
        </p:txBody>
      </p:sp>
      <p:pic>
        <p:nvPicPr>
          <p:cNvPr id="45059" name="Picture 1"/>
          <p:cNvPicPr>
            <a:picLocks noChangeAspect="1"/>
          </p:cNvPicPr>
          <p:nvPr/>
        </p:nvPicPr>
        <p:blipFill>
          <a:blip r:embed="rId2"/>
          <a:srcRect/>
          <a:stretch>
            <a:fillRect/>
          </a:stretch>
        </p:blipFill>
        <p:spPr bwMode="auto">
          <a:xfrm>
            <a:off x="2057400" y="2895600"/>
            <a:ext cx="5029200" cy="3613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en-US" b="1" smtClean="0"/>
              <a:t>Stratified sampling</a:t>
            </a:r>
          </a:p>
        </p:txBody>
      </p:sp>
      <p:sp>
        <p:nvSpPr>
          <p:cNvPr id="46082" name="Rectangle 3"/>
          <p:cNvSpPr>
            <a:spLocks noGrp="1" noChangeArrowheads="1"/>
          </p:cNvSpPr>
          <p:nvPr>
            <p:ph type="body" idx="1"/>
          </p:nvPr>
        </p:nvSpPr>
        <p:spPr/>
        <p:txBody>
          <a:bodyPr/>
          <a:lstStyle/>
          <a:p>
            <a:pPr>
              <a:lnSpc>
                <a:spcPct val="80000"/>
              </a:lnSpc>
            </a:pPr>
            <a:r>
              <a:rPr lang="en-US" sz="2000" b="1" smtClean="0"/>
              <a:t>Proportionate allocation</a:t>
            </a:r>
            <a:r>
              <a:rPr lang="en-US" sz="2000" smtClean="0"/>
              <a:t> uses </a:t>
            </a:r>
            <a:r>
              <a:rPr lang="en-US" sz="2000" b="1" smtClean="0">
                <a:solidFill>
                  <a:srgbClr val="FF0000"/>
                </a:solidFill>
              </a:rPr>
              <a:t>a sampling fraction in each of the strata that is proportional to that of the total population</a:t>
            </a:r>
            <a:r>
              <a:rPr lang="en-US" sz="2000" smtClean="0"/>
              <a:t>. For instance, if the population consists of X total individuals, m of which are male and f female (and where m + f = X), then the relative size of the two samples (x1 = m/X males, x2 = f/X females) should reflect this proportion.</a:t>
            </a:r>
          </a:p>
          <a:p>
            <a:pPr>
              <a:lnSpc>
                <a:spcPct val="80000"/>
              </a:lnSpc>
            </a:pPr>
            <a:r>
              <a:rPr lang="en-US" sz="2000" b="1" smtClean="0"/>
              <a:t>Optimum allocation (or disproportionate allocation)</a:t>
            </a:r>
            <a:r>
              <a:rPr lang="en-US" sz="2000" smtClean="0"/>
              <a:t> uses a sampling fraction in each of the strata that is proportional to both the proportion that of the total population (as proportionate allocation) and to the standard deviation of the distribution of the variable. </a:t>
            </a:r>
            <a:r>
              <a:rPr lang="en-US" sz="2000" b="1" smtClean="0">
                <a:solidFill>
                  <a:srgbClr val="FF0000"/>
                </a:solidFill>
              </a:rPr>
              <a:t>Larger samples are taken in the strata with the greatest variability to generate the least possible overall sampling variance.</a:t>
            </a:r>
            <a:endParaRPr lang="bg-BG" sz="2000" b="1" smtClean="0">
              <a:solidFill>
                <a:srgbClr val="FF0000"/>
              </a:solidFill>
            </a:endParaRPr>
          </a:p>
          <a:p>
            <a:pPr eaLnBrk="1" hangingPunct="1">
              <a:lnSpc>
                <a:spcPct val="80000"/>
              </a:lnSpc>
              <a:buFont typeface="Arial" charset="0"/>
              <a:buChar char="+"/>
            </a:pPr>
            <a:r>
              <a:rPr lang="en-US" altLang="bg-BG" sz="2000" smtClean="0"/>
              <a:t>Effective representation of all subgroups</a:t>
            </a:r>
          </a:p>
          <a:p>
            <a:pPr eaLnBrk="1" hangingPunct="1">
              <a:lnSpc>
                <a:spcPct val="80000"/>
              </a:lnSpc>
              <a:buFont typeface="Arial" charset="0"/>
              <a:buChar char="+"/>
            </a:pPr>
            <a:r>
              <a:rPr lang="en-US" altLang="bg-BG" sz="2000" smtClean="0"/>
              <a:t>Precise estimates in cases of homogeneity or heterogeneity within strata</a:t>
            </a:r>
          </a:p>
          <a:p>
            <a:pPr eaLnBrk="1" hangingPunct="1">
              <a:lnSpc>
                <a:spcPct val="80000"/>
              </a:lnSpc>
              <a:buFont typeface="Arial" charset="0"/>
              <a:buChar char="−"/>
            </a:pPr>
            <a:r>
              <a:rPr lang="en-US" altLang="bg-BG" sz="2000" smtClean="0"/>
              <a:t>Knowledge of strata membership is required</a:t>
            </a:r>
          </a:p>
          <a:p>
            <a:pPr eaLnBrk="1" hangingPunct="1">
              <a:lnSpc>
                <a:spcPct val="80000"/>
              </a:lnSpc>
              <a:buFont typeface="Arial" charset="0"/>
              <a:buChar char="−"/>
            </a:pPr>
            <a:r>
              <a:rPr lang="en-US" altLang="bg-BG" sz="2000" smtClean="0"/>
              <a:t>Complex to apply in practical levels</a:t>
            </a:r>
            <a:endParaRPr lang="en-US" sz="20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US" b="1" smtClean="0"/>
              <a:t>Cluster sampling</a:t>
            </a:r>
          </a:p>
        </p:txBody>
      </p:sp>
      <p:sp>
        <p:nvSpPr>
          <p:cNvPr id="47106" name="Rectangle 3"/>
          <p:cNvSpPr>
            <a:spLocks noGrp="1" noChangeArrowheads="1"/>
          </p:cNvSpPr>
          <p:nvPr>
            <p:ph type="body" idx="1"/>
          </p:nvPr>
        </p:nvSpPr>
        <p:spPr/>
        <p:txBody>
          <a:bodyPr/>
          <a:lstStyle/>
          <a:p>
            <a:r>
              <a:rPr lang="en-US" sz="2000" smtClean="0"/>
              <a:t>Cluster sampling is a sampling plan used when mutually homogeneous yet internally heterogeneous groupings are evident in a population. The total population is divided into these groups and a simple random sample of the groups is selected. The elements in each cluster are then sampled. </a:t>
            </a:r>
          </a:p>
        </p:txBody>
      </p:sp>
      <p:pic>
        <p:nvPicPr>
          <p:cNvPr id="47107" name="Picture 1"/>
          <p:cNvPicPr>
            <a:picLocks noChangeAspect="1"/>
          </p:cNvPicPr>
          <p:nvPr/>
        </p:nvPicPr>
        <p:blipFill>
          <a:blip r:embed="rId2"/>
          <a:srcRect/>
          <a:stretch>
            <a:fillRect/>
          </a:stretch>
        </p:blipFill>
        <p:spPr bwMode="auto">
          <a:xfrm>
            <a:off x="2133600" y="3276600"/>
            <a:ext cx="4800600" cy="3455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b="1" smtClean="0"/>
              <a:t>Cluster sampling</a:t>
            </a:r>
          </a:p>
        </p:txBody>
      </p:sp>
      <p:sp>
        <p:nvSpPr>
          <p:cNvPr id="48130" name="Rectangle 3"/>
          <p:cNvSpPr>
            <a:spLocks noGrp="1" noChangeArrowheads="1"/>
          </p:cNvSpPr>
          <p:nvPr>
            <p:ph type="body" idx="1"/>
          </p:nvPr>
        </p:nvSpPr>
        <p:spPr/>
        <p:txBody>
          <a:bodyPr/>
          <a:lstStyle/>
          <a:p>
            <a:r>
              <a:rPr lang="en-US" sz="2400" smtClean="0"/>
              <a:t>If all elements in each sampled cluster are sampled, then this is referred to as a "</a:t>
            </a:r>
            <a:r>
              <a:rPr lang="en-US" sz="2400" b="1" smtClean="0"/>
              <a:t>one-stage</a:t>
            </a:r>
            <a:r>
              <a:rPr lang="en-US" sz="2400" smtClean="0"/>
              <a:t>" cluster sampling plan.</a:t>
            </a:r>
          </a:p>
          <a:p>
            <a:r>
              <a:rPr lang="en-US" sz="2400" smtClean="0"/>
              <a:t>If a simple random sub-sample of elements is selected within each of these groups, this is referred to as a "</a:t>
            </a:r>
            <a:r>
              <a:rPr lang="en-US" sz="2400" b="1" smtClean="0"/>
              <a:t>two-stage</a:t>
            </a:r>
            <a:r>
              <a:rPr lang="en-US" sz="2400" smtClean="0"/>
              <a:t>" cluster sampling plan.</a:t>
            </a:r>
          </a:p>
          <a:p>
            <a:pPr eaLnBrk="1" hangingPunct="1">
              <a:buFont typeface="Arial" charset="0"/>
              <a:buChar char="+"/>
            </a:pPr>
            <a:r>
              <a:rPr lang="en-US" altLang="bg-BG" sz="2400" smtClean="0"/>
              <a:t>Time and cost efficient</a:t>
            </a:r>
          </a:p>
          <a:p>
            <a:pPr eaLnBrk="1" hangingPunct="1">
              <a:buFont typeface="Arial" charset="0"/>
              <a:buChar char="−"/>
            </a:pPr>
            <a:r>
              <a:rPr lang="en-US" altLang="bg-BG" sz="2400" smtClean="0"/>
              <a:t>Group-level information needs to be known</a:t>
            </a:r>
          </a:p>
          <a:p>
            <a:pPr eaLnBrk="1" hangingPunct="1">
              <a:buFont typeface="Arial" charset="0"/>
              <a:buChar char="−"/>
            </a:pPr>
            <a:r>
              <a:rPr lang="en-US" altLang="bg-BG" sz="2400" smtClean="0"/>
              <a:t>Usually higher sampling errors compared to alternative sampling methods</a:t>
            </a:r>
          </a:p>
          <a:p>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0" y="274638"/>
            <a:ext cx="9144000" cy="1143000"/>
          </a:xfrm>
        </p:spPr>
        <p:txBody>
          <a:bodyPr/>
          <a:lstStyle/>
          <a:p>
            <a:pPr eaLnBrk="1" hangingPunct="1"/>
            <a:r>
              <a:rPr lang="en-US" altLang="bg-BG" b="1" smtClean="0"/>
              <a:t>Definition of biostatistics</a:t>
            </a:r>
            <a:endParaRPr lang="bg-BG" altLang="bg-BG" b="1" smtClean="0"/>
          </a:p>
        </p:txBody>
      </p:sp>
      <p:sp>
        <p:nvSpPr>
          <p:cNvPr id="19458" name="Text Box 4"/>
          <p:cNvSpPr txBox="1">
            <a:spLocks noChangeArrowheads="1"/>
          </p:cNvSpPr>
          <p:nvPr/>
        </p:nvSpPr>
        <p:spPr bwMode="auto">
          <a:xfrm>
            <a:off x="457200" y="1655763"/>
            <a:ext cx="8229600" cy="3324225"/>
          </a:xfrm>
          <a:prstGeom prst="rect">
            <a:avLst/>
          </a:prstGeom>
          <a:noFill/>
          <a:ln w="9525">
            <a:noFill/>
            <a:miter lim="800000"/>
            <a:headEnd/>
            <a:tailEnd/>
          </a:ln>
        </p:spPr>
        <p:txBody>
          <a:bodyPr>
            <a:spAutoFit/>
          </a:bodyPr>
          <a:lstStyle/>
          <a:p>
            <a:pPr algn="ctr">
              <a:spcBef>
                <a:spcPct val="50000"/>
              </a:spcBef>
            </a:pPr>
            <a:r>
              <a:rPr lang="en-US" altLang="bg-BG" sz="2400" b="1"/>
              <a:t>The </a:t>
            </a:r>
            <a:r>
              <a:rPr lang="en-US" altLang="bg-BG" sz="2400" b="1">
                <a:solidFill>
                  <a:srgbClr val="FF0000"/>
                </a:solidFill>
              </a:rPr>
              <a:t>science</a:t>
            </a:r>
            <a:r>
              <a:rPr lang="en-US" altLang="bg-BG" sz="2400" b="1"/>
              <a:t> of</a:t>
            </a:r>
          </a:p>
          <a:p>
            <a:pPr algn="ctr">
              <a:spcBef>
                <a:spcPct val="50000"/>
              </a:spcBef>
            </a:pPr>
            <a:r>
              <a:rPr lang="en-US" altLang="bg-BG" sz="2400" b="1">
                <a:solidFill>
                  <a:srgbClr val="FF0000"/>
                </a:solidFill>
              </a:rPr>
              <a:t>collecting, organizing, analyzing, interpreting and presenting data</a:t>
            </a:r>
          </a:p>
          <a:p>
            <a:pPr algn="ctr">
              <a:spcBef>
                <a:spcPct val="50000"/>
              </a:spcBef>
            </a:pPr>
            <a:r>
              <a:rPr lang="en-US" altLang="bg-BG" sz="2400" b="1"/>
              <a:t>for the purpose of</a:t>
            </a:r>
            <a:endParaRPr lang="en-US" altLang="bg-BG" sz="2400" b="1">
              <a:solidFill>
                <a:srgbClr val="FF0000"/>
              </a:solidFill>
            </a:endParaRPr>
          </a:p>
          <a:p>
            <a:pPr algn="ctr">
              <a:spcBef>
                <a:spcPct val="50000"/>
              </a:spcBef>
            </a:pPr>
            <a:r>
              <a:rPr lang="en-US" altLang="bg-BG" sz="2400" b="1">
                <a:solidFill>
                  <a:srgbClr val="FF0000"/>
                </a:solidFill>
              </a:rPr>
              <a:t>more effective decisions in clinical context</a:t>
            </a:r>
            <a:r>
              <a:rPr lang="en-US" altLang="bg-BG" sz="2400" b="1"/>
              <a:t>.</a:t>
            </a:r>
          </a:p>
          <a:p>
            <a:pPr>
              <a:spcBef>
                <a:spcPct val="50000"/>
              </a:spcBef>
            </a:pPr>
            <a:endParaRPr lang="bg-BG" altLang="bg-BG" sz="3600" b="1"/>
          </a:p>
        </p:txBody>
      </p:sp>
      <p:sp>
        <p:nvSpPr>
          <p:cNvPr id="19459" name="TextBox 1"/>
          <p:cNvSpPr txBox="1">
            <a:spLocks noChangeArrowheads="1"/>
          </p:cNvSpPr>
          <p:nvPr/>
        </p:nvSpPr>
        <p:spPr bwMode="auto">
          <a:xfrm>
            <a:off x="647700" y="4532313"/>
            <a:ext cx="7848600" cy="954087"/>
          </a:xfrm>
          <a:prstGeom prst="rect">
            <a:avLst/>
          </a:prstGeom>
          <a:noFill/>
          <a:ln w="9525">
            <a:noFill/>
            <a:miter lim="800000"/>
            <a:headEnd/>
            <a:tailEnd/>
          </a:ln>
        </p:spPr>
        <p:txBody>
          <a:bodyPr>
            <a:spAutoFit/>
          </a:bodyPr>
          <a:lstStyle/>
          <a:p>
            <a:pPr algn="ctr"/>
            <a:r>
              <a:rPr lang="en-US" sz="2800"/>
              <a:t>“</a:t>
            </a:r>
            <a:r>
              <a:rPr lang="en-US" sz="2800" b="1">
                <a:solidFill>
                  <a:srgbClr val="FF0000"/>
                </a:solidFill>
              </a:rPr>
              <a:t>Turning data into knowledge</a:t>
            </a:r>
            <a:r>
              <a:rPr lang="en-US" sz="2800"/>
              <a:t>”</a:t>
            </a:r>
          </a:p>
          <a:p>
            <a:pPr algn="ctr"/>
            <a:r>
              <a:rPr lang="en-US" sz="2800"/>
              <a:t>(Patrick Heagerty)</a:t>
            </a:r>
            <a:endParaRPr lang="bg-BG" sz="2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altLang="bg-BG" b="1" smtClean="0"/>
              <a:t>Stratified vs cluster sampling</a:t>
            </a:r>
          </a:p>
        </p:txBody>
      </p:sp>
      <p:sp>
        <p:nvSpPr>
          <p:cNvPr id="49154" name="Rectangle 3"/>
          <p:cNvSpPr>
            <a:spLocks noGrp="1" noChangeArrowheads="1"/>
          </p:cNvSpPr>
          <p:nvPr>
            <p:ph type="body" idx="1"/>
          </p:nvPr>
        </p:nvSpPr>
        <p:spPr/>
        <p:txBody>
          <a:bodyPr/>
          <a:lstStyle/>
          <a:p>
            <a:pPr eaLnBrk="1" hangingPunct="1"/>
            <a:r>
              <a:rPr lang="en-US" altLang="bg-BG" sz="2400" smtClean="0"/>
              <a:t>The main difference between cluster sampling and stratified sampling is that in cluster sampling </a:t>
            </a:r>
            <a:r>
              <a:rPr lang="en-US" altLang="bg-BG" sz="2400" b="1" smtClean="0"/>
              <a:t>the cluster is treated as the sampling unit</a:t>
            </a:r>
            <a:r>
              <a:rPr lang="en-US" altLang="bg-BG" sz="2400" smtClean="0"/>
              <a:t>, so sampling is done on a population of clusters (at least in the first stage). In stratified sampling, </a:t>
            </a:r>
            <a:r>
              <a:rPr lang="en-US" altLang="bg-BG" sz="2400" b="1" smtClean="0"/>
              <a:t>the sampling is done on elements within each strata</a:t>
            </a:r>
            <a:r>
              <a:rPr lang="en-US" altLang="bg-BG" sz="2400" smtClean="0"/>
              <a:t>.</a:t>
            </a:r>
            <a:endParaRPr lang="bg-BG" altLang="bg-BG" sz="2400" smtClean="0"/>
          </a:p>
          <a:p>
            <a:pPr lvl="1" eaLnBrk="1" hangingPunct="1"/>
            <a:r>
              <a:rPr lang="en-US" altLang="bg-BG" sz="2000" smtClean="0"/>
              <a:t>In stratified sampling, a random sample is drawn from each of the strata, whereas in cluster sampling only the selected clusters are sampled.</a:t>
            </a:r>
            <a:endParaRPr lang="bg-BG" altLang="bg-BG" sz="2000" smtClean="0"/>
          </a:p>
          <a:p>
            <a:pPr eaLnBrk="1" hangingPunct="1"/>
            <a:r>
              <a:rPr lang="en-US" altLang="bg-BG" sz="2400" smtClean="0"/>
              <a:t>A common motivation of cluster sampling is to </a:t>
            </a:r>
            <a:r>
              <a:rPr lang="en-US" altLang="bg-BG" sz="2400" b="1" smtClean="0"/>
              <a:t>reduce costs</a:t>
            </a:r>
            <a:r>
              <a:rPr lang="en-US" altLang="bg-BG" sz="2400" smtClean="0"/>
              <a:t> by increasing sampling efficiency. This contrasts with stratified sampling where the motivation is to </a:t>
            </a:r>
            <a:r>
              <a:rPr lang="en-US" altLang="bg-BG" sz="2400" b="1" smtClean="0"/>
              <a:t>increase precision</a:t>
            </a:r>
            <a:r>
              <a:rPr lang="en-US" altLang="bg-BG" sz="2400" smtClean="0"/>
              <a:t>.</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p:txBody>
          <a:bodyPr/>
          <a:lstStyle/>
          <a:p>
            <a:pPr eaLnBrk="1" hangingPunct="1"/>
            <a:r>
              <a:rPr lang="en-US" altLang="bg-BG" b="1" smtClean="0"/>
              <a:t>Sample size calculation</a:t>
            </a:r>
          </a:p>
        </p:txBody>
      </p:sp>
      <p:sp>
        <p:nvSpPr>
          <p:cNvPr id="50178" name="Rectangle 3"/>
          <p:cNvSpPr>
            <a:spLocks noGrp="1" noChangeArrowheads="1"/>
          </p:cNvSpPr>
          <p:nvPr>
            <p:ph type="body" idx="4294967295"/>
          </p:nvPr>
        </p:nvSpPr>
        <p:spPr/>
        <p:txBody>
          <a:bodyPr/>
          <a:lstStyle/>
          <a:p>
            <a:pPr eaLnBrk="1" hangingPunct="1">
              <a:lnSpc>
                <a:spcPct val="90000"/>
              </a:lnSpc>
            </a:pPr>
            <a:r>
              <a:rPr lang="en-US" altLang="bg-BG" sz="2400" b="1" smtClean="0"/>
              <a:t>Law of Large Numbers: </a:t>
            </a:r>
            <a:r>
              <a:rPr lang="en-US" altLang="bg-BG" sz="2400" smtClean="0"/>
              <a:t>As the number of trials of a random process increases, the percentage difference between the expected and actual values goes to zero.</a:t>
            </a:r>
          </a:p>
          <a:p>
            <a:pPr eaLnBrk="1" hangingPunct="1">
              <a:lnSpc>
                <a:spcPct val="90000"/>
              </a:lnSpc>
            </a:pPr>
            <a:r>
              <a:rPr lang="en-US" altLang="bg-BG" sz="2400" smtClean="0"/>
              <a:t>Application in biostatistics: </a:t>
            </a:r>
            <a:r>
              <a:rPr lang="en-US" altLang="bg-BG" sz="2400" b="1" smtClean="0"/>
              <a:t>Bigger sample size, smaller margin of error.</a:t>
            </a:r>
          </a:p>
          <a:p>
            <a:pPr eaLnBrk="1" hangingPunct="1">
              <a:lnSpc>
                <a:spcPct val="90000"/>
              </a:lnSpc>
            </a:pPr>
            <a:r>
              <a:rPr lang="en-US" altLang="bg-BG" sz="2400" smtClean="0"/>
              <a:t>A properly designed study will include a justification for the number of experimental units (people/animals) being examined.</a:t>
            </a:r>
          </a:p>
          <a:p>
            <a:pPr eaLnBrk="1" hangingPunct="1">
              <a:lnSpc>
                <a:spcPct val="90000"/>
              </a:lnSpc>
            </a:pPr>
            <a:r>
              <a:rPr lang="en-US" altLang="bg-BG" sz="2400" smtClean="0"/>
              <a:t>Sample size calculations are necessary to design experiments that are </a:t>
            </a:r>
            <a:r>
              <a:rPr lang="en-US" altLang="bg-BG" sz="2400" b="1" smtClean="0"/>
              <a:t>large enough to produce useful information</a:t>
            </a:r>
            <a:r>
              <a:rPr lang="en-US" altLang="bg-BG" sz="2400" smtClean="0"/>
              <a:t> and </a:t>
            </a:r>
            <a:r>
              <a:rPr lang="en-US" altLang="bg-BG" sz="2400" b="1" smtClean="0"/>
              <a:t>small enough to be practical</a:t>
            </a:r>
            <a:r>
              <a:rPr lang="en-US" altLang="bg-BG" sz="2400" smtClean="0"/>
              <a:t>.</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p:txBody>
          <a:bodyPr/>
          <a:lstStyle/>
          <a:p>
            <a:pPr eaLnBrk="1" hangingPunct="1"/>
            <a:r>
              <a:rPr lang="en-US" altLang="bg-BG" b="1" smtClean="0"/>
              <a:t>Sample size calculation</a:t>
            </a:r>
          </a:p>
        </p:txBody>
      </p:sp>
      <p:sp>
        <p:nvSpPr>
          <p:cNvPr id="51202" name="Rectangle 3"/>
          <p:cNvSpPr>
            <a:spLocks noGrp="1" noChangeArrowheads="1"/>
          </p:cNvSpPr>
          <p:nvPr>
            <p:ph type="body" idx="4294967295"/>
          </p:nvPr>
        </p:nvSpPr>
        <p:spPr/>
        <p:txBody>
          <a:bodyPr/>
          <a:lstStyle/>
          <a:p>
            <a:pPr eaLnBrk="1" hangingPunct="1">
              <a:lnSpc>
                <a:spcPct val="90000"/>
              </a:lnSpc>
            </a:pPr>
            <a:r>
              <a:rPr lang="en-US" altLang="bg-BG" sz="2400" smtClean="0"/>
              <a:t>Provides validity of the clinical trials/intervention studies</a:t>
            </a:r>
          </a:p>
          <a:p>
            <a:pPr eaLnBrk="1" hangingPunct="1">
              <a:lnSpc>
                <a:spcPct val="90000"/>
              </a:lnSpc>
            </a:pPr>
            <a:r>
              <a:rPr lang="en-US" altLang="bg-BG" sz="2400" smtClean="0"/>
              <a:t>Assures that the intended study will have a desired power for correctly detecting a (clinically meaningful) difference of the study entity under study if such a difference truly exist</a:t>
            </a:r>
          </a:p>
          <a:p>
            <a:pPr eaLnBrk="1" hangingPunct="1">
              <a:lnSpc>
                <a:spcPct val="90000"/>
              </a:lnSpc>
            </a:pPr>
            <a:r>
              <a:rPr lang="en-US" altLang="bg-BG" sz="2400" b="1" smtClean="0">
                <a:solidFill>
                  <a:srgbClr val="FF0000"/>
                </a:solidFill>
              </a:rPr>
              <a:t>Two objectives:</a:t>
            </a:r>
          </a:p>
          <a:p>
            <a:pPr lvl="1" eaLnBrk="1" hangingPunct="1">
              <a:lnSpc>
                <a:spcPct val="90000"/>
              </a:lnSpc>
            </a:pPr>
            <a:r>
              <a:rPr lang="en-US" altLang="bg-BG" sz="2000" smtClean="0"/>
              <a:t>Measure with a precision:</a:t>
            </a:r>
          </a:p>
          <a:p>
            <a:pPr lvl="2" eaLnBrk="1" hangingPunct="1">
              <a:lnSpc>
                <a:spcPct val="90000"/>
              </a:lnSpc>
            </a:pPr>
            <a:r>
              <a:rPr lang="en-US" altLang="bg-BG" sz="2000" b="1" smtClean="0">
                <a:solidFill>
                  <a:srgbClr val="FF0000"/>
                </a:solidFill>
              </a:rPr>
              <a:t>Precision</a:t>
            </a:r>
            <a:r>
              <a:rPr lang="en-US" altLang="bg-BG" sz="2000" smtClean="0"/>
              <a:t> analysis</a:t>
            </a:r>
          </a:p>
          <a:p>
            <a:pPr lvl="1" eaLnBrk="1" hangingPunct="1">
              <a:lnSpc>
                <a:spcPct val="90000"/>
              </a:lnSpc>
            </a:pPr>
            <a:r>
              <a:rPr lang="en-US" altLang="bg-BG" sz="2000" smtClean="0"/>
              <a:t>Assure that the difference is correctly detected</a:t>
            </a:r>
          </a:p>
          <a:p>
            <a:pPr lvl="2" eaLnBrk="1" hangingPunct="1">
              <a:lnSpc>
                <a:spcPct val="90000"/>
              </a:lnSpc>
            </a:pPr>
            <a:r>
              <a:rPr lang="en-US" altLang="bg-BG" sz="2000" b="1" smtClean="0">
                <a:solidFill>
                  <a:srgbClr val="FF0000"/>
                </a:solidFill>
              </a:rPr>
              <a:t>Power</a:t>
            </a:r>
            <a:r>
              <a:rPr lang="en-US" altLang="bg-BG" sz="2000" smtClean="0"/>
              <a:t> analysis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p:txBody>
          <a:bodyPr/>
          <a:lstStyle/>
          <a:p>
            <a:pPr eaLnBrk="1" hangingPunct="1"/>
            <a:r>
              <a:rPr lang="en-US" altLang="bg-BG" b="1" smtClean="0"/>
              <a:t>Sample size calculation</a:t>
            </a:r>
          </a:p>
        </p:txBody>
      </p:sp>
      <p:sp>
        <p:nvSpPr>
          <p:cNvPr id="52226" name="Rectangle 3"/>
          <p:cNvSpPr>
            <a:spLocks noGrp="1" noChangeArrowheads="1"/>
          </p:cNvSpPr>
          <p:nvPr>
            <p:ph type="body" idx="4294967295"/>
          </p:nvPr>
        </p:nvSpPr>
        <p:spPr/>
        <p:txBody>
          <a:bodyPr/>
          <a:lstStyle/>
          <a:p>
            <a:pPr eaLnBrk="1" hangingPunct="1">
              <a:lnSpc>
                <a:spcPct val="90000"/>
              </a:lnSpc>
            </a:pPr>
            <a:r>
              <a:rPr lang="en-US" altLang="bg-BG" sz="2400" smtClean="0"/>
              <a:t>Generally, the sample size for any study depends on:</a:t>
            </a:r>
          </a:p>
          <a:p>
            <a:pPr lvl="1" eaLnBrk="1" hangingPunct="1">
              <a:lnSpc>
                <a:spcPct val="90000"/>
              </a:lnSpc>
            </a:pPr>
            <a:r>
              <a:rPr lang="en-US" altLang="bg-BG" sz="2400" smtClean="0"/>
              <a:t>Acceptable level of confidence;</a:t>
            </a:r>
          </a:p>
          <a:p>
            <a:pPr lvl="1" eaLnBrk="1" hangingPunct="1">
              <a:lnSpc>
                <a:spcPct val="90000"/>
              </a:lnSpc>
            </a:pPr>
            <a:r>
              <a:rPr lang="en-US" altLang="bg-BG" sz="2400" smtClean="0"/>
              <a:t>Expected effect size and absolute error of precision;</a:t>
            </a:r>
          </a:p>
          <a:p>
            <a:pPr lvl="1" eaLnBrk="1" hangingPunct="1">
              <a:lnSpc>
                <a:spcPct val="90000"/>
              </a:lnSpc>
            </a:pPr>
            <a:r>
              <a:rPr lang="en-US" altLang="bg-BG" sz="2400" smtClean="0"/>
              <a:t>Underlying scatter in the population;</a:t>
            </a:r>
          </a:p>
          <a:p>
            <a:pPr lvl="1" eaLnBrk="1" hangingPunct="1">
              <a:lnSpc>
                <a:spcPct val="90000"/>
              </a:lnSpc>
            </a:pPr>
            <a:r>
              <a:rPr lang="en-US" altLang="bg-BG" sz="2400" smtClean="0"/>
              <a:t>Power of the study.</a:t>
            </a:r>
          </a:p>
        </p:txBody>
      </p:sp>
      <p:graphicFrame>
        <p:nvGraphicFramePr>
          <p:cNvPr id="2" name="Table 1"/>
          <p:cNvGraphicFramePr>
            <a:graphicFrameLocks noGrp="1"/>
          </p:cNvGraphicFramePr>
          <p:nvPr/>
        </p:nvGraphicFramePr>
        <p:xfrm>
          <a:off x="1524000" y="3810000"/>
          <a:ext cx="6096000" cy="2378075"/>
        </p:xfrm>
        <a:graphic>
          <a:graphicData uri="http://schemas.openxmlformats.org/drawingml/2006/table">
            <a:tbl>
              <a:tblPr firstRow="1" bandRow="1">
                <a:tableStyleId>{2D5ABB26-0587-4C30-8999-92F81FD0307C}</a:tableStyleId>
              </a:tblPr>
              <a:tblGrid>
                <a:gridCol w="3048000"/>
                <a:gridCol w="3048000"/>
              </a:tblGrid>
              <a:tr h="396346">
                <a:tc rowSpan="3">
                  <a:txBody>
                    <a:bodyPr/>
                    <a:lstStyle/>
                    <a:p>
                      <a:pPr algn="ctr"/>
                      <a:r>
                        <a:rPr lang="en-US" sz="2400" b="1" dirty="0" smtClean="0"/>
                        <a:t>High power</a:t>
                      </a:r>
                      <a:endParaRPr lang="bg-BG" sz="2400" b="1" dirty="0"/>
                    </a:p>
                  </a:txBody>
                  <a:tcPr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Large sample size</a:t>
                      </a:r>
                      <a:endParaRPr lang="bg-BG" sz="2000" dirty="0"/>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346">
                <a:tc vMerge="1">
                  <a:txBody>
                    <a:bodyPr/>
                    <a:lstStyle/>
                    <a:p>
                      <a:endParaRPr lang="bg-B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solidFill>
                            <a:srgbClr val="FF0000"/>
                          </a:solidFill>
                        </a:rPr>
                        <a:t>Large</a:t>
                      </a:r>
                      <a:r>
                        <a:rPr lang="en-US" sz="2000" b="1" baseline="0" dirty="0" smtClean="0">
                          <a:solidFill>
                            <a:srgbClr val="FF0000"/>
                          </a:solidFill>
                        </a:rPr>
                        <a:t> effect</a:t>
                      </a:r>
                      <a:endParaRPr lang="bg-BG" sz="2000" b="1" dirty="0">
                        <a:solidFill>
                          <a:srgbClr val="FF0000"/>
                        </a:solidFill>
                      </a:endParaRPr>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346">
                <a:tc vMerge="1">
                  <a:txBody>
                    <a:bodyPr/>
                    <a:lstStyle/>
                    <a:p>
                      <a:endParaRPr lang="bg-B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solidFill>
                            <a:srgbClr val="FF0000"/>
                          </a:solidFill>
                        </a:rPr>
                        <a:t>Little scatter</a:t>
                      </a:r>
                      <a:endParaRPr lang="bg-BG" sz="2000" b="1" dirty="0">
                        <a:solidFill>
                          <a:srgbClr val="FF0000"/>
                        </a:solidFill>
                      </a:endParaRPr>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346">
                <a:tc rowSpan="3">
                  <a:txBody>
                    <a:bodyPr/>
                    <a:lstStyle/>
                    <a:p>
                      <a:pPr algn="ctr"/>
                      <a:r>
                        <a:rPr lang="en-US" sz="2400" b="1" dirty="0" smtClean="0"/>
                        <a:t>Low power</a:t>
                      </a:r>
                      <a:endParaRPr lang="bg-BG" sz="2400" b="1" dirty="0"/>
                    </a:p>
                  </a:txBody>
                  <a:tcPr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Small sample size</a:t>
                      </a:r>
                      <a:endParaRPr lang="bg-BG" sz="2000" dirty="0"/>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346">
                <a:tc vMerge="1">
                  <a:txBody>
                    <a:bodyPr/>
                    <a:lstStyle/>
                    <a:p>
                      <a:endParaRPr lang="bg-B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i="0" dirty="0" smtClean="0">
                          <a:solidFill>
                            <a:srgbClr val="FF0000"/>
                          </a:solidFill>
                        </a:rPr>
                        <a:t>Small effect</a:t>
                      </a:r>
                      <a:endParaRPr lang="bg-BG" sz="2000" b="1" i="0" dirty="0">
                        <a:solidFill>
                          <a:srgbClr val="FF0000"/>
                        </a:solidFill>
                      </a:endParaRPr>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346">
                <a:tc vMerge="1">
                  <a:txBody>
                    <a:bodyPr/>
                    <a:lstStyle/>
                    <a:p>
                      <a:endParaRPr lang="bg-B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i="0" dirty="0" smtClean="0">
                          <a:solidFill>
                            <a:srgbClr val="FF0000"/>
                          </a:solidFill>
                        </a:rPr>
                        <a:t>Lots of scatter</a:t>
                      </a:r>
                      <a:endParaRPr lang="bg-BG" sz="2000" b="1" i="0" dirty="0">
                        <a:solidFill>
                          <a:srgbClr val="FF0000"/>
                        </a:solidFill>
                      </a:endParaRPr>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025" name="Rectangle 2"/>
          <p:cNvSpPr>
            <a:spLocks noGrp="1" noChangeArrowheads="1"/>
          </p:cNvSpPr>
          <p:nvPr>
            <p:ph type="title" idx="4294967295"/>
          </p:nvPr>
        </p:nvSpPr>
        <p:spPr/>
        <p:txBody>
          <a:bodyPr/>
          <a:lstStyle/>
          <a:p>
            <a:pPr eaLnBrk="1" hangingPunct="1"/>
            <a:r>
              <a:rPr lang="en-US" altLang="bg-BG" b="1" smtClean="0"/>
              <a:t>Sample size calculation</a:t>
            </a:r>
          </a:p>
        </p:txBody>
      </p:sp>
      <p:sp>
        <p:nvSpPr>
          <p:cNvPr id="168026" name="Rectangle 3"/>
          <p:cNvSpPr>
            <a:spLocks noGrp="1" noChangeArrowheads="1"/>
          </p:cNvSpPr>
          <p:nvPr>
            <p:ph type="body" idx="4294967295"/>
          </p:nvPr>
        </p:nvSpPr>
        <p:spPr/>
        <p:txBody>
          <a:bodyPr/>
          <a:lstStyle/>
          <a:p>
            <a:pPr eaLnBrk="1" hangingPunct="1">
              <a:lnSpc>
                <a:spcPct val="90000"/>
              </a:lnSpc>
            </a:pPr>
            <a:r>
              <a:rPr lang="en-US" altLang="bg-BG" sz="2400" smtClean="0"/>
              <a:t>For quantitative variables:</a:t>
            </a:r>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r>
              <a:rPr lang="en-US" altLang="bg-BG" sz="2400" smtClean="0"/>
              <a:t>Z – confidence level;</a:t>
            </a:r>
          </a:p>
          <a:p>
            <a:pPr eaLnBrk="1" hangingPunct="1">
              <a:lnSpc>
                <a:spcPct val="90000"/>
              </a:lnSpc>
            </a:pPr>
            <a:r>
              <a:rPr lang="en-US" altLang="bg-BG" sz="2400" smtClean="0"/>
              <a:t>SD – standard deviation;</a:t>
            </a:r>
          </a:p>
          <a:p>
            <a:pPr eaLnBrk="1" hangingPunct="1">
              <a:lnSpc>
                <a:spcPct val="90000"/>
              </a:lnSpc>
            </a:pPr>
            <a:r>
              <a:rPr lang="en-US" altLang="bg-BG" sz="2400" smtClean="0"/>
              <a:t>d – absolute error of precision (margin of error).</a:t>
            </a:r>
          </a:p>
          <a:p>
            <a:pPr eaLnBrk="1" hangingPunct="1">
              <a:lnSpc>
                <a:spcPct val="90000"/>
              </a:lnSpc>
            </a:pPr>
            <a:endParaRPr lang="en-US" altLang="bg-BG" sz="2400" smtClean="0"/>
          </a:p>
        </p:txBody>
      </p:sp>
      <p:graphicFrame>
        <p:nvGraphicFramePr>
          <p:cNvPr id="168024" name="Object 88"/>
          <p:cNvGraphicFramePr>
            <a:graphicFrameLocks noChangeAspect="1"/>
          </p:cNvGraphicFramePr>
          <p:nvPr/>
        </p:nvGraphicFramePr>
        <p:xfrm>
          <a:off x="3276600" y="2209800"/>
          <a:ext cx="2590800" cy="1276350"/>
        </p:xfrm>
        <a:graphic>
          <a:graphicData uri="http://schemas.openxmlformats.org/presentationml/2006/ole">
            <p:oleObj spid="_x0000_s168024" name="Equation" r:id="rId3" imgW="850531" imgH="418918" progId="Equation.3">
              <p:embed/>
            </p:oleObj>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2"/>
          <p:cNvSpPr>
            <a:spLocks noGrp="1" noChangeArrowheads="1"/>
          </p:cNvSpPr>
          <p:nvPr>
            <p:ph type="title" idx="4294967295"/>
          </p:nvPr>
        </p:nvSpPr>
        <p:spPr/>
        <p:txBody>
          <a:bodyPr/>
          <a:lstStyle/>
          <a:p>
            <a:pPr eaLnBrk="1" hangingPunct="1"/>
            <a:r>
              <a:rPr lang="en-US" altLang="bg-BG" b="1" smtClean="0"/>
              <a:t>Sample size calculation</a:t>
            </a:r>
          </a:p>
        </p:txBody>
      </p:sp>
      <p:sp>
        <p:nvSpPr>
          <p:cNvPr id="174082" name="Rectangle 3"/>
          <p:cNvSpPr>
            <a:spLocks noGrp="1" noChangeArrowheads="1"/>
          </p:cNvSpPr>
          <p:nvPr>
            <p:ph type="body" idx="4294967295"/>
          </p:nvPr>
        </p:nvSpPr>
        <p:spPr/>
        <p:txBody>
          <a:bodyPr/>
          <a:lstStyle/>
          <a:p>
            <a:pPr eaLnBrk="1" hangingPunct="1">
              <a:lnSpc>
                <a:spcPct val="90000"/>
              </a:lnSpc>
            </a:pPr>
            <a:r>
              <a:rPr lang="en-US" altLang="bg-BG" sz="2400" smtClean="0"/>
              <a:t>Sources of variance information:</a:t>
            </a:r>
          </a:p>
          <a:p>
            <a:pPr lvl="1" eaLnBrk="1" hangingPunct="1">
              <a:lnSpc>
                <a:spcPct val="90000"/>
              </a:lnSpc>
            </a:pPr>
            <a:r>
              <a:rPr lang="en-US" altLang="bg-BG" sz="2000" smtClean="0"/>
              <a:t>Published studies (concerns: geographical, contextual, time issues – external validity)</a:t>
            </a:r>
          </a:p>
          <a:p>
            <a:pPr lvl="1" eaLnBrk="1" hangingPunct="1">
              <a:lnSpc>
                <a:spcPct val="90000"/>
              </a:lnSpc>
            </a:pPr>
            <a:r>
              <a:rPr lang="en-US" altLang="bg-BG" sz="2000" smtClean="0"/>
              <a:t>Previous studies</a:t>
            </a:r>
          </a:p>
          <a:p>
            <a:pPr lvl="1" eaLnBrk="1" hangingPunct="1">
              <a:lnSpc>
                <a:spcPct val="90000"/>
              </a:lnSpc>
            </a:pPr>
            <a:r>
              <a:rPr lang="en-US" altLang="bg-BG" sz="2000" smtClean="0"/>
              <a:t>Pilot studies</a:t>
            </a:r>
            <a:endParaRPr lang="en-US" altLang="bg-BG" sz="2400" smtClean="0"/>
          </a:p>
          <a:p>
            <a:pPr lvl="1" eaLnBrk="1" hangingPunct="1">
              <a:lnSpc>
                <a:spcPct val="90000"/>
              </a:lnSpc>
              <a:buFontTx/>
              <a:buChar char="•"/>
            </a:pPr>
            <a:r>
              <a:rPr lang="en-US" altLang="bg-BG" sz="2400" smtClean="0"/>
              <a:t>Sample size estimation depends on the study design – as variance of an estimate depends on the study design.</a:t>
            </a:r>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endParaRPr lang="en-US" altLang="bg-BG" sz="240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136" name="Rectangle 2"/>
          <p:cNvSpPr>
            <a:spLocks noGrp="1" noChangeArrowheads="1"/>
          </p:cNvSpPr>
          <p:nvPr>
            <p:ph type="title" idx="4294967295"/>
          </p:nvPr>
        </p:nvSpPr>
        <p:spPr/>
        <p:txBody>
          <a:bodyPr/>
          <a:lstStyle/>
          <a:p>
            <a:pPr eaLnBrk="1" hangingPunct="1"/>
            <a:r>
              <a:rPr lang="en-US" altLang="bg-BG" b="1" smtClean="0"/>
              <a:t>Sample size calculation</a:t>
            </a:r>
          </a:p>
        </p:txBody>
      </p:sp>
      <p:sp>
        <p:nvSpPr>
          <p:cNvPr id="169137" name="Rectangle 3"/>
          <p:cNvSpPr>
            <a:spLocks noGrp="1" noChangeArrowheads="1"/>
          </p:cNvSpPr>
          <p:nvPr>
            <p:ph type="body" idx="4294967295"/>
          </p:nvPr>
        </p:nvSpPr>
        <p:spPr/>
        <p:txBody>
          <a:bodyPr/>
          <a:lstStyle/>
          <a:p>
            <a:pPr eaLnBrk="1" hangingPunct="1">
              <a:lnSpc>
                <a:spcPct val="90000"/>
              </a:lnSpc>
            </a:pPr>
            <a:r>
              <a:rPr lang="en-US" altLang="bg-BG" sz="2400" smtClean="0"/>
              <a:t>For quantitative variables:</a:t>
            </a:r>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r>
              <a:rPr lang="en-US" altLang="bg-BG" sz="2400" smtClean="0"/>
              <a:t>A researcher is interested in knowing the average systolic blood pressure in pediatric age group at 95% level of confidence and precision of 5 mmHg. Standard deviation, based on previous studies, is 25 mmHg.</a:t>
            </a:r>
          </a:p>
        </p:txBody>
      </p:sp>
      <p:graphicFrame>
        <p:nvGraphicFramePr>
          <p:cNvPr id="169134" name="Object 174"/>
          <p:cNvGraphicFramePr>
            <a:graphicFrameLocks noChangeAspect="1"/>
          </p:cNvGraphicFramePr>
          <p:nvPr/>
        </p:nvGraphicFramePr>
        <p:xfrm>
          <a:off x="3276600" y="2133600"/>
          <a:ext cx="2590800" cy="1276350"/>
        </p:xfrm>
        <a:graphic>
          <a:graphicData uri="http://schemas.openxmlformats.org/presentationml/2006/ole">
            <p:oleObj spid="_x0000_s169134" name="Equation" r:id="rId3" imgW="850531" imgH="418918" progId="Equation.3">
              <p:embed/>
            </p:oleObj>
          </a:graphicData>
        </a:graphic>
      </p:graphicFrame>
      <p:graphicFrame>
        <p:nvGraphicFramePr>
          <p:cNvPr id="169135" name="Object 175"/>
          <p:cNvGraphicFramePr>
            <a:graphicFrameLocks noChangeAspect="1"/>
          </p:cNvGraphicFramePr>
          <p:nvPr/>
        </p:nvGraphicFramePr>
        <p:xfrm>
          <a:off x="2368550" y="5257800"/>
          <a:ext cx="4406900" cy="1276350"/>
        </p:xfrm>
        <a:graphic>
          <a:graphicData uri="http://schemas.openxmlformats.org/presentationml/2006/ole">
            <p:oleObj spid="_x0000_s169135" name="Equation" r:id="rId4" imgW="1447800" imgH="419100" progId="Equation.3">
              <p:embed/>
            </p:oleObj>
          </a:graphicData>
        </a:graphic>
      </p:graphicFrame>
      <p:sp>
        <p:nvSpPr>
          <p:cNvPr id="169138" name="TextBox 1"/>
          <p:cNvSpPr txBox="1">
            <a:spLocks noChangeArrowheads="1"/>
          </p:cNvSpPr>
          <p:nvPr/>
        </p:nvSpPr>
        <p:spPr bwMode="auto">
          <a:xfrm>
            <a:off x="6775450" y="5434013"/>
            <a:ext cx="2098675" cy="923925"/>
          </a:xfrm>
          <a:prstGeom prst="rect">
            <a:avLst/>
          </a:prstGeom>
          <a:noFill/>
          <a:ln w="9525">
            <a:noFill/>
            <a:miter lim="800000"/>
            <a:headEnd/>
            <a:tailEnd/>
          </a:ln>
        </p:spPr>
        <p:txBody>
          <a:bodyPr>
            <a:spAutoFit/>
          </a:bodyPr>
          <a:lstStyle/>
          <a:p>
            <a:pPr algn="ctr"/>
            <a:r>
              <a:rPr lang="en-US" sz="5400" b="1">
                <a:solidFill>
                  <a:srgbClr val="FF0000"/>
                </a:solidFill>
              </a:rPr>
              <a:t>=&gt; 97</a:t>
            </a:r>
            <a:endParaRPr lang="bg-BG" sz="5400" b="1">
              <a:solidFill>
                <a:srgbClr val="FF0000"/>
              </a:solidFil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073" name="Rectangle 2"/>
          <p:cNvSpPr>
            <a:spLocks noGrp="1" noChangeArrowheads="1"/>
          </p:cNvSpPr>
          <p:nvPr>
            <p:ph type="title" idx="4294967295"/>
          </p:nvPr>
        </p:nvSpPr>
        <p:spPr/>
        <p:txBody>
          <a:bodyPr/>
          <a:lstStyle/>
          <a:p>
            <a:pPr eaLnBrk="1" hangingPunct="1"/>
            <a:r>
              <a:rPr lang="en-US" altLang="bg-BG" b="1" smtClean="0"/>
              <a:t>Sample size calculation</a:t>
            </a:r>
          </a:p>
        </p:txBody>
      </p:sp>
      <p:sp>
        <p:nvSpPr>
          <p:cNvPr id="170074" name="Rectangle 3"/>
          <p:cNvSpPr>
            <a:spLocks noGrp="1" noChangeArrowheads="1"/>
          </p:cNvSpPr>
          <p:nvPr>
            <p:ph type="body" idx="4294967295"/>
          </p:nvPr>
        </p:nvSpPr>
        <p:spPr/>
        <p:txBody>
          <a:bodyPr/>
          <a:lstStyle/>
          <a:p>
            <a:pPr eaLnBrk="1" hangingPunct="1">
              <a:lnSpc>
                <a:spcPct val="90000"/>
              </a:lnSpc>
            </a:pPr>
            <a:r>
              <a:rPr lang="en-US" altLang="bg-BG" sz="2400" smtClean="0"/>
              <a:t>For qualitative variables:</a:t>
            </a:r>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endParaRPr lang="en-US" altLang="bg-BG" sz="2400" smtClean="0"/>
          </a:p>
          <a:p>
            <a:pPr eaLnBrk="1" hangingPunct="1">
              <a:lnSpc>
                <a:spcPct val="90000"/>
              </a:lnSpc>
            </a:pPr>
            <a:r>
              <a:rPr lang="en-US" altLang="bg-BG" sz="2400" smtClean="0"/>
              <a:t>Z – confidence level</a:t>
            </a:r>
          </a:p>
          <a:p>
            <a:pPr eaLnBrk="1" hangingPunct="1">
              <a:lnSpc>
                <a:spcPct val="90000"/>
              </a:lnSpc>
            </a:pPr>
            <a:r>
              <a:rPr lang="en-US" altLang="bg-BG" sz="2400" smtClean="0"/>
              <a:t>p – expected proportion in population</a:t>
            </a:r>
          </a:p>
          <a:p>
            <a:pPr eaLnBrk="1" hangingPunct="1">
              <a:lnSpc>
                <a:spcPct val="90000"/>
              </a:lnSpc>
            </a:pPr>
            <a:r>
              <a:rPr lang="en-US" altLang="bg-BG" sz="2400" smtClean="0"/>
              <a:t>d – absolute error of precision (margin of error)</a:t>
            </a:r>
          </a:p>
          <a:p>
            <a:pPr eaLnBrk="1" hangingPunct="1">
              <a:lnSpc>
                <a:spcPct val="90000"/>
              </a:lnSpc>
            </a:pPr>
            <a:endParaRPr lang="en-US" altLang="bg-BG" sz="2400" smtClean="0"/>
          </a:p>
        </p:txBody>
      </p:sp>
      <p:graphicFrame>
        <p:nvGraphicFramePr>
          <p:cNvPr id="170072" name="Object 88"/>
          <p:cNvGraphicFramePr>
            <a:graphicFrameLocks noChangeAspect="1"/>
          </p:cNvGraphicFramePr>
          <p:nvPr/>
        </p:nvGraphicFramePr>
        <p:xfrm>
          <a:off x="2503488" y="2209800"/>
          <a:ext cx="4137025" cy="1276350"/>
        </p:xfrm>
        <a:graphic>
          <a:graphicData uri="http://schemas.openxmlformats.org/presentationml/2006/ole">
            <p:oleObj spid="_x0000_s170072" name="Equation" r:id="rId3" imgW="1358900" imgH="419100" progId="Equation.3">
              <p:embed/>
            </p:oleObj>
          </a:graphicData>
        </a:graphic>
      </p:graphicFrame>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184" name="Rectangle 2"/>
          <p:cNvSpPr>
            <a:spLocks noGrp="1" noChangeArrowheads="1"/>
          </p:cNvSpPr>
          <p:nvPr>
            <p:ph type="title" idx="4294967295"/>
          </p:nvPr>
        </p:nvSpPr>
        <p:spPr/>
        <p:txBody>
          <a:bodyPr/>
          <a:lstStyle/>
          <a:p>
            <a:pPr eaLnBrk="1" hangingPunct="1"/>
            <a:r>
              <a:rPr lang="en-US" altLang="bg-BG" b="1" smtClean="0"/>
              <a:t>Sample size calculation</a:t>
            </a:r>
          </a:p>
        </p:txBody>
      </p:sp>
      <p:sp>
        <p:nvSpPr>
          <p:cNvPr id="53251" name="Rectangle 3"/>
          <p:cNvSpPr>
            <a:spLocks noGrp="1" noChangeArrowheads="1"/>
          </p:cNvSpPr>
          <p:nvPr>
            <p:ph type="body" idx="4294967295"/>
          </p:nvPr>
        </p:nvSpPr>
        <p:spPr/>
        <p:txBody>
          <a:bodyPr/>
          <a:lstStyle/>
          <a:p>
            <a:pPr eaLnBrk="1" hangingPunct="1">
              <a:lnSpc>
                <a:spcPct val="90000"/>
              </a:lnSpc>
              <a:defRPr/>
            </a:pPr>
            <a:r>
              <a:rPr lang="en-US" altLang="bg-BG" sz="2400" dirty="0"/>
              <a:t>For qualitative variables:</a:t>
            </a:r>
          </a:p>
          <a:p>
            <a:pPr eaLnBrk="1" hangingPunct="1">
              <a:lnSpc>
                <a:spcPct val="90000"/>
              </a:lnSpc>
              <a:defRPr/>
            </a:pPr>
            <a:endParaRPr lang="en-US" altLang="bg-BG" sz="2400" dirty="0"/>
          </a:p>
          <a:p>
            <a:pPr eaLnBrk="1" hangingPunct="1">
              <a:lnSpc>
                <a:spcPct val="90000"/>
              </a:lnSpc>
              <a:defRPr/>
            </a:pPr>
            <a:endParaRPr lang="en-US" altLang="bg-BG" sz="2400" dirty="0"/>
          </a:p>
          <a:p>
            <a:pPr eaLnBrk="1" hangingPunct="1">
              <a:lnSpc>
                <a:spcPct val="90000"/>
              </a:lnSpc>
              <a:defRPr/>
            </a:pPr>
            <a:endParaRPr lang="en-US" altLang="bg-BG" sz="2400" dirty="0"/>
          </a:p>
          <a:p>
            <a:pPr marL="0" indent="0" eaLnBrk="1" hangingPunct="1">
              <a:lnSpc>
                <a:spcPct val="90000"/>
              </a:lnSpc>
              <a:buFontTx/>
              <a:buNone/>
              <a:defRPr/>
            </a:pPr>
            <a:endParaRPr lang="en-US" altLang="bg-BG" sz="2400" dirty="0"/>
          </a:p>
          <a:p>
            <a:pPr eaLnBrk="1" hangingPunct="1">
              <a:lnSpc>
                <a:spcPct val="90000"/>
              </a:lnSpc>
              <a:defRPr/>
            </a:pPr>
            <a:r>
              <a:rPr lang="en-US" altLang="bg-BG" sz="2400" dirty="0">
                <a:latin typeface="+mj-lt"/>
              </a:rPr>
              <a:t>A researcher is interested in knowing the proportion of diabetes patients having hypertension. According to a previous study, the actual number is no more than 15%. The researcher wants to calculate this size with a 5% absolute precision error and a 95% confidence level.</a:t>
            </a:r>
          </a:p>
        </p:txBody>
      </p:sp>
      <p:graphicFrame>
        <p:nvGraphicFramePr>
          <p:cNvPr id="171182" name="Object 174"/>
          <p:cNvGraphicFramePr>
            <a:graphicFrameLocks noChangeAspect="1"/>
          </p:cNvGraphicFramePr>
          <p:nvPr/>
        </p:nvGraphicFramePr>
        <p:xfrm>
          <a:off x="2503488" y="2209800"/>
          <a:ext cx="4138612" cy="1276350"/>
        </p:xfrm>
        <a:graphic>
          <a:graphicData uri="http://schemas.openxmlformats.org/presentationml/2006/ole">
            <p:oleObj spid="_x0000_s171182" name="Equation" r:id="rId3" imgW="1358900" imgH="419100" progId="Equation.3">
              <p:embed/>
            </p:oleObj>
          </a:graphicData>
        </a:graphic>
      </p:graphicFrame>
      <p:graphicFrame>
        <p:nvGraphicFramePr>
          <p:cNvPr id="171183" name="Object 175"/>
          <p:cNvGraphicFramePr>
            <a:graphicFrameLocks noChangeAspect="1"/>
          </p:cNvGraphicFramePr>
          <p:nvPr/>
        </p:nvGraphicFramePr>
        <p:xfrm>
          <a:off x="457200" y="5403850"/>
          <a:ext cx="6499225" cy="1276350"/>
        </p:xfrm>
        <a:graphic>
          <a:graphicData uri="http://schemas.openxmlformats.org/presentationml/2006/ole">
            <p:oleObj spid="_x0000_s171183" name="Equation" r:id="rId4" imgW="2133600" imgH="419100" progId="Equation.3">
              <p:embed/>
            </p:oleObj>
          </a:graphicData>
        </a:graphic>
      </p:graphicFrame>
      <p:sp>
        <p:nvSpPr>
          <p:cNvPr id="171186" name="TextBox 5"/>
          <p:cNvSpPr txBox="1">
            <a:spLocks noChangeArrowheads="1"/>
          </p:cNvSpPr>
          <p:nvPr/>
        </p:nvSpPr>
        <p:spPr bwMode="auto">
          <a:xfrm>
            <a:off x="6772275" y="5580063"/>
            <a:ext cx="2371725" cy="923925"/>
          </a:xfrm>
          <a:prstGeom prst="rect">
            <a:avLst/>
          </a:prstGeom>
          <a:noFill/>
          <a:ln w="9525">
            <a:noFill/>
            <a:miter lim="800000"/>
            <a:headEnd/>
            <a:tailEnd/>
          </a:ln>
        </p:spPr>
        <p:txBody>
          <a:bodyPr>
            <a:spAutoFit/>
          </a:bodyPr>
          <a:lstStyle/>
          <a:p>
            <a:pPr algn="ctr"/>
            <a:r>
              <a:rPr lang="en-US" sz="5400" b="1">
                <a:solidFill>
                  <a:srgbClr val="FF0000"/>
                </a:solidFill>
              </a:rPr>
              <a:t>=&gt; 196</a:t>
            </a:r>
            <a:endParaRPr lang="bg-BG" sz="5400" b="1">
              <a:solidFill>
                <a:srgbClr val="FF0000"/>
              </a:solidFill>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2"/>
          <p:cNvSpPr>
            <a:spLocks noGrp="1" noChangeArrowheads="1"/>
          </p:cNvSpPr>
          <p:nvPr>
            <p:ph type="title"/>
          </p:nvPr>
        </p:nvSpPr>
        <p:spPr>
          <a:xfrm>
            <a:off x="0" y="274638"/>
            <a:ext cx="9144000" cy="1143000"/>
          </a:xfrm>
        </p:spPr>
        <p:txBody>
          <a:bodyPr/>
          <a:lstStyle/>
          <a:p>
            <a:pPr eaLnBrk="1" hangingPunct="1"/>
            <a:r>
              <a:rPr lang="en-US" altLang="bg-BG" b="1" smtClean="0"/>
              <a:t>When do you need biostatistics?</a:t>
            </a:r>
            <a:endParaRPr lang="bg-BG" altLang="bg-BG" b="1" smtClean="0"/>
          </a:p>
        </p:txBody>
      </p:sp>
      <p:sp>
        <p:nvSpPr>
          <p:cNvPr id="175106" name="Rectangle 3"/>
          <p:cNvSpPr>
            <a:spLocks noGrp="1" noChangeArrowheads="1"/>
          </p:cNvSpPr>
          <p:nvPr>
            <p:ph type="body" idx="1"/>
          </p:nvPr>
        </p:nvSpPr>
        <p:spPr>
          <a:xfrm>
            <a:off x="457200" y="2590800"/>
            <a:ext cx="8229600" cy="1524000"/>
          </a:xfrm>
        </p:spPr>
        <p:txBody>
          <a:bodyPr/>
          <a:lstStyle/>
          <a:p>
            <a:pPr algn="ctr" eaLnBrk="1" hangingPunct="1">
              <a:buFontTx/>
              <a:buNone/>
            </a:pPr>
            <a:r>
              <a:rPr lang="en-US" altLang="bg-BG" b="1" smtClean="0">
                <a:solidFill>
                  <a:srgbClr val="FF0000"/>
                </a:solidFill>
              </a:rPr>
              <a:t>BEFORE you start your study!</a:t>
            </a:r>
          </a:p>
          <a:p>
            <a:pPr algn="ctr" eaLnBrk="1" hangingPunct="1">
              <a:buFontTx/>
              <a:buNone/>
            </a:pPr>
            <a:r>
              <a:rPr lang="en-US" altLang="bg-BG" b="1" smtClean="0">
                <a:solidFill>
                  <a:srgbClr val="FF0000"/>
                </a:solidFill>
              </a:rPr>
              <a:t>After that, it will be too late…</a:t>
            </a:r>
          </a:p>
          <a:p>
            <a:pPr eaLnBrk="1" hangingPunct="1"/>
            <a:endParaRPr lang="bg-BG" altLang="bg-BG" b="1"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altLang="bg-BG" b="1" smtClean="0"/>
              <a:t>Why do we need to use statistical methods?</a:t>
            </a:r>
          </a:p>
        </p:txBody>
      </p:sp>
      <p:sp>
        <p:nvSpPr>
          <p:cNvPr id="20482" name="Rectangle 3"/>
          <p:cNvSpPr>
            <a:spLocks noGrp="1" noChangeArrowheads="1"/>
          </p:cNvSpPr>
          <p:nvPr>
            <p:ph type="body" idx="1"/>
          </p:nvPr>
        </p:nvSpPr>
        <p:spPr>
          <a:xfrm>
            <a:off x="457200" y="1905000"/>
            <a:ext cx="8229600" cy="4221163"/>
          </a:xfrm>
        </p:spPr>
        <p:txBody>
          <a:bodyPr/>
          <a:lstStyle/>
          <a:p>
            <a:pPr eaLnBrk="1" hangingPunct="1">
              <a:lnSpc>
                <a:spcPct val="90000"/>
              </a:lnSpc>
            </a:pPr>
            <a:r>
              <a:rPr lang="en-US" altLang="bg-BG" sz="2400" smtClean="0"/>
              <a:t>Why do we need to use statistical methods?</a:t>
            </a:r>
          </a:p>
          <a:p>
            <a:pPr lvl="1" eaLnBrk="1" hangingPunct="1">
              <a:lnSpc>
                <a:spcPct val="90000"/>
              </a:lnSpc>
            </a:pPr>
            <a:r>
              <a:rPr lang="en-US" altLang="bg-BG" sz="2000" smtClean="0"/>
              <a:t>To make strongest possible conclusion from limited amounts of data;</a:t>
            </a:r>
          </a:p>
          <a:p>
            <a:pPr lvl="1" eaLnBrk="1" hangingPunct="1">
              <a:lnSpc>
                <a:spcPct val="90000"/>
              </a:lnSpc>
            </a:pPr>
            <a:r>
              <a:rPr lang="en-US" altLang="bg-BG" sz="2000" smtClean="0"/>
              <a:t>To generalize from a particular set of data to a more general conclusion.</a:t>
            </a:r>
          </a:p>
          <a:p>
            <a:pPr eaLnBrk="1" hangingPunct="1">
              <a:lnSpc>
                <a:spcPct val="90000"/>
              </a:lnSpc>
            </a:pPr>
            <a:r>
              <a:rPr lang="en-US" altLang="bg-BG" sz="2400" smtClean="0"/>
              <a:t>What do we need to pay attention to?</a:t>
            </a:r>
          </a:p>
          <a:p>
            <a:pPr lvl="1" eaLnBrk="1" hangingPunct="1">
              <a:lnSpc>
                <a:spcPct val="90000"/>
              </a:lnSpc>
            </a:pPr>
            <a:r>
              <a:rPr lang="en-US" altLang="bg-BG" sz="2000" smtClean="0"/>
              <a:t>Bias</a:t>
            </a:r>
          </a:p>
          <a:p>
            <a:pPr lvl="1" eaLnBrk="1" hangingPunct="1">
              <a:lnSpc>
                <a:spcPct val="90000"/>
              </a:lnSpc>
            </a:pPr>
            <a:r>
              <a:rPr lang="en-US" altLang="bg-BG" sz="2000" smtClean="0"/>
              <a:t>Probability</a:t>
            </a:r>
          </a:p>
        </p:txBody>
      </p:sp>
      <p:sp>
        <p:nvSpPr>
          <p:cNvPr id="20483" name="Rectangle 3"/>
          <p:cNvSpPr txBox="1">
            <a:spLocks noChangeArrowheads="1"/>
          </p:cNvSpPr>
          <p:nvPr/>
        </p:nvSpPr>
        <p:spPr bwMode="auto">
          <a:xfrm>
            <a:off x="419100" y="4724400"/>
            <a:ext cx="8229600" cy="1143000"/>
          </a:xfrm>
          <a:prstGeom prst="rect">
            <a:avLst/>
          </a:prstGeom>
          <a:noFill/>
          <a:ln w="9525">
            <a:noFill/>
            <a:miter lim="800000"/>
            <a:headEnd/>
            <a:tailEnd/>
          </a:ln>
        </p:spPr>
        <p:txBody>
          <a:bodyPr/>
          <a:lstStyle/>
          <a:p>
            <a:pPr marL="342900" indent="-342900" algn="ctr">
              <a:spcBef>
                <a:spcPct val="20000"/>
              </a:spcBef>
            </a:pPr>
            <a:r>
              <a:rPr lang="en-US" altLang="bg-BG" sz="3200" b="1">
                <a:solidFill>
                  <a:srgbClr val="FF0000"/>
                </a:solidFill>
              </a:rPr>
              <a:t>Statistics means</a:t>
            </a:r>
          </a:p>
          <a:p>
            <a:pPr marL="342900" indent="-342900" algn="ctr">
              <a:spcBef>
                <a:spcPct val="20000"/>
              </a:spcBef>
            </a:pPr>
            <a:r>
              <a:rPr lang="en-US" altLang="bg-BG" sz="3200" b="1">
                <a:solidFill>
                  <a:srgbClr val="FF0000"/>
                </a:solidFill>
              </a:rPr>
              <a:t>never having to say you are certain!</a:t>
            </a:r>
          </a:p>
          <a:p>
            <a:pPr marL="342900" indent="-342900">
              <a:spcBef>
                <a:spcPct val="20000"/>
              </a:spcBef>
              <a:buFontTx/>
              <a:buChar char="•"/>
            </a:pPr>
            <a:endParaRPr lang="bg-BG" altLang="bg-BG" sz="3200" b="1">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2"/>
          <p:cNvSpPr>
            <a:spLocks noGrp="1" noChangeArrowheads="1"/>
          </p:cNvSpPr>
          <p:nvPr>
            <p:ph type="title"/>
          </p:nvPr>
        </p:nvSpPr>
        <p:spPr/>
        <p:txBody>
          <a:bodyPr/>
          <a:lstStyle/>
          <a:p>
            <a:pPr eaLnBrk="1" hangingPunct="1"/>
            <a:r>
              <a:rPr lang="en-GB" altLang="bg-BG" b="1" smtClean="0"/>
              <a:t>Planning</a:t>
            </a:r>
            <a:endParaRPr lang="bg-BG" altLang="bg-BG" smtClean="0"/>
          </a:p>
        </p:txBody>
      </p:sp>
      <p:sp>
        <p:nvSpPr>
          <p:cNvPr id="176130" name="Rectangle 3"/>
          <p:cNvSpPr>
            <a:spLocks noGrp="1" noChangeArrowheads="1"/>
          </p:cNvSpPr>
          <p:nvPr>
            <p:ph type="body" idx="1"/>
          </p:nvPr>
        </p:nvSpPr>
        <p:spPr/>
        <p:txBody>
          <a:bodyPr/>
          <a:lstStyle/>
          <a:p>
            <a:pPr marL="609600" indent="-609600" eaLnBrk="1" hangingPunct="1">
              <a:buFontTx/>
              <a:buNone/>
            </a:pPr>
            <a:r>
              <a:rPr lang="en-GB" altLang="bg-BG" sz="2400" b="1" smtClean="0"/>
              <a:t>Research programme:</a:t>
            </a:r>
          </a:p>
          <a:p>
            <a:pPr marL="990600" lvl="1" indent="-533400" eaLnBrk="1" hangingPunct="1">
              <a:buFontTx/>
              <a:buAutoNum type="arabicPeriod"/>
            </a:pPr>
            <a:r>
              <a:rPr lang="en-GB" altLang="bg-BG" sz="2400" smtClean="0"/>
              <a:t>Aim</a:t>
            </a:r>
          </a:p>
          <a:p>
            <a:pPr marL="990600" lvl="1" indent="-533400" eaLnBrk="1" hangingPunct="1">
              <a:buFontTx/>
              <a:buAutoNum type="arabicPeriod"/>
            </a:pPr>
            <a:r>
              <a:rPr lang="en-GB" altLang="bg-BG" sz="2400" smtClean="0"/>
              <a:t>Object</a:t>
            </a:r>
          </a:p>
          <a:p>
            <a:pPr marL="990600" lvl="1" indent="-533400" eaLnBrk="1" hangingPunct="1">
              <a:buFontTx/>
              <a:buAutoNum type="arabicPeriod"/>
            </a:pPr>
            <a:r>
              <a:rPr lang="en-GB" altLang="bg-BG" sz="2400" smtClean="0"/>
              <a:t>Units of observation</a:t>
            </a:r>
          </a:p>
          <a:p>
            <a:pPr marL="990600" lvl="1" indent="-533400" eaLnBrk="1" hangingPunct="1">
              <a:buFontTx/>
              <a:buAutoNum type="arabicPeriod"/>
            </a:pPr>
            <a:r>
              <a:rPr lang="en-GB" altLang="bg-BG" sz="2400" smtClean="0"/>
              <a:t>Indices of observation</a:t>
            </a:r>
          </a:p>
          <a:p>
            <a:pPr marL="990600" lvl="1" indent="-533400" eaLnBrk="1" hangingPunct="1">
              <a:buFontTx/>
              <a:buAutoNum type="arabicPeriod"/>
            </a:pPr>
            <a:r>
              <a:rPr lang="en-GB" altLang="bg-BG" sz="2400" smtClean="0"/>
              <a:t>Place</a:t>
            </a:r>
          </a:p>
          <a:p>
            <a:pPr marL="990600" lvl="1" indent="-533400" eaLnBrk="1" hangingPunct="1">
              <a:buFontTx/>
              <a:buAutoNum type="arabicPeriod"/>
            </a:pPr>
            <a:r>
              <a:rPr lang="en-GB" altLang="bg-BG" sz="2400" smtClean="0"/>
              <a:t>Time</a:t>
            </a:r>
          </a:p>
          <a:p>
            <a:pPr marL="990600" lvl="1" indent="-533400" eaLnBrk="1" hangingPunct="1">
              <a:buFontTx/>
              <a:buAutoNum type="arabicPeriod"/>
            </a:pPr>
            <a:r>
              <a:rPr lang="en-GB" altLang="bg-BG" sz="2400" smtClean="0"/>
              <a:t>Statistical analyses</a:t>
            </a:r>
          </a:p>
          <a:p>
            <a:pPr marL="990600" lvl="1" indent="-533400" eaLnBrk="1" hangingPunct="1">
              <a:buFontTx/>
              <a:buAutoNum type="arabicPeriod"/>
            </a:pPr>
            <a:r>
              <a:rPr lang="en-GB" altLang="bg-BG" sz="2400" smtClean="0"/>
              <a:t>Methodology</a:t>
            </a:r>
            <a:endParaRPr lang="bg-BG" altLang="bg-BG" sz="24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2"/>
          <p:cNvSpPr>
            <a:spLocks noGrp="1" noChangeArrowheads="1"/>
          </p:cNvSpPr>
          <p:nvPr>
            <p:ph type="title"/>
          </p:nvPr>
        </p:nvSpPr>
        <p:spPr/>
        <p:txBody>
          <a:bodyPr/>
          <a:lstStyle/>
          <a:p>
            <a:pPr eaLnBrk="1" hangingPunct="1"/>
            <a:r>
              <a:rPr lang="en-US" altLang="bg-BG" b="1" smtClean="0"/>
              <a:t>One vs Many</a:t>
            </a:r>
          </a:p>
        </p:txBody>
      </p:sp>
      <p:sp>
        <p:nvSpPr>
          <p:cNvPr id="178178" name="Rectangle 3"/>
          <p:cNvSpPr>
            <a:spLocks noGrp="1" noChangeArrowheads="1"/>
          </p:cNvSpPr>
          <p:nvPr>
            <p:ph type="body" idx="1"/>
          </p:nvPr>
        </p:nvSpPr>
        <p:spPr/>
        <p:txBody>
          <a:bodyPr/>
          <a:lstStyle/>
          <a:p>
            <a:pPr eaLnBrk="1" hangingPunct="1">
              <a:spcBef>
                <a:spcPts val="500"/>
              </a:spcBef>
              <a:spcAft>
                <a:spcPts val="500"/>
              </a:spcAft>
            </a:pPr>
            <a:r>
              <a:rPr lang="en-US" altLang="bg-BG" sz="2400" smtClean="0">
                <a:solidFill>
                  <a:schemeClr val="tx2"/>
                </a:solidFill>
              </a:rPr>
              <a:t>Many</a:t>
            </a:r>
            <a:r>
              <a:rPr lang="en-US" altLang="bg-BG" sz="2400" smtClean="0"/>
              <a:t> measurements on </a:t>
            </a:r>
            <a:r>
              <a:rPr lang="en-US" altLang="bg-BG" sz="2400" smtClean="0">
                <a:solidFill>
                  <a:schemeClr val="tx2"/>
                </a:solidFill>
              </a:rPr>
              <a:t>one</a:t>
            </a:r>
            <a:r>
              <a:rPr lang="en-US" altLang="bg-BG" sz="2400" smtClean="0"/>
              <a:t> subject are not the same thing as </a:t>
            </a:r>
            <a:r>
              <a:rPr lang="en-US" altLang="bg-BG" sz="2400" smtClean="0">
                <a:solidFill>
                  <a:schemeClr val="tx2"/>
                </a:solidFill>
              </a:rPr>
              <a:t>one</a:t>
            </a:r>
            <a:r>
              <a:rPr lang="en-US" altLang="bg-BG" sz="2400" smtClean="0"/>
              <a:t> measurement on </a:t>
            </a:r>
            <a:r>
              <a:rPr lang="en-US" altLang="bg-BG" sz="2400" smtClean="0">
                <a:solidFill>
                  <a:schemeClr val="tx2"/>
                </a:solidFill>
              </a:rPr>
              <a:t>many</a:t>
            </a:r>
            <a:r>
              <a:rPr lang="en-US" altLang="bg-BG" sz="2400" smtClean="0"/>
              <a:t> subjects. </a:t>
            </a:r>
          </a:p>
          <a:p>
            <a:pPr lvl="1" eaLnBrk="1" hangingPunct="1">
              <a:spcBef>
                <a:spcPts val="500"/>
              </a:spcBef>
              <a:spcAft>
                <a:spcPts val="500"/>
              </a:spcAft>
            </a:pPr>
            <a:r>
              <a:rPr lang="en-US" altLang="bg-BG" sz="2400" smtClean="0"/>
              <a:t>With </a:t>
            </a:r>
            <a:r>
              <a:rPr lang="en-US" altLang="bg-BG" sz="2400" b="1" smtClean="0">
                <a:solidFill>
                  <a:schemeClr val="tx2"/>
                </a:solidFill>
              </a:rPr>
              <a:t>many measurements on one subject</a:t>
            </a:r>
            <a:r>
              <a:rPr lang="en-US" altLang="bg-BG" sz="2400" smtClean="0"/>
              <a:t>, you get to know the one subject quite well but you learn nothing about how the response varies across subjects. </a:t>
            </a:r>
          </a:p>
          <a:p>
            <a:pPr lvl="1" eaLnBrk="1" hangingPunct="1">
              <a:spcBef>
                <a:spcPts val="500"/>
              </a:spcBef>
              <a:spcAft>
                <a:spcPts val="500"/>
              </a:spcAft>
            </a:pPr>
            <a:r>
              <a:rPr lang="en-US" altLang="bg-BG" sz="2400" smtClean="0"/>
              <a:t>With </a:t>
            </a:r>
            <a:r>
              <a:rPr lang="en-US" altLang="bg-BG" sz="2400" b="1" smtClean="0">
                <a:solidFill>
                  <a:schemeClr val="tx2"/>
                </a:solidFill>
              </a:rPr>
              <a:t>one measurement on many subjects</a:t>
            </a:r>
            <a:r>
              <a:rPr lang="en-US" altLang="bg-BG" sz="2400" smtClean="0"/>
              <a:t>, you learn less about each individual, but you get a good sense of how the response varies across subjects.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2"/>
          <p:cNvSpPr>
            <a:spLocks noGrp="1" noChangeArrowheads="1"/>
          </p:cNvSpPr>
          <p:nvPr>
            <p:ph type="title"/>
          </p:nvPr>
        </p:nvSpPr>
        <p:spPr/>
        <p:txBody>
          <a:bodyPr/>
          <a:lstStyle/>
          <a:p>
            <a:pPr eaLnBrk="1" hangingPunct="1"/>
            <a:r>
              <a:rPr lang="en-US" altLang="bg-BG" b="1" smtClean="0"/>
              <a:t>Paired vs Unpaired</a:t>
            </a:r>
          </a:p>
        </p:txBody>
      </p:sp>
      <p:sp>
        <p:nvSpPr>
          <p:cNvPr id="179202" name="Rectangle 3"/>
          <p:cNvSpPr>
            <a:spLocks noGrp="1" noChangeArrowheads="1"/>
          </p:cNvSpPr>
          <p:nvPr>
            <p:ph type="body" idx="1"/>
          </p:nvPr>
        </p:nvSpPr>
        <p:spPr/>
        <p:txBody>
          <a:bodyPr/>
          <a:lstStyle/>
          <a:p>
            <a:pPr eaLnBrk="1" hangingPunct="1">
              <a:spcBef>
                <a:spcPts val="500"/>
              </a:spcBef>
              <a:spcAft>
                <a:spcPts val="500"/>
              </a:spcAft>
            </a:pPr>
            <a:r>
              <a:rPr lang="en-US" altLang="bg-BG" sz="2400" smtClean="0"/>
              <a:t>Data are </a:t>
            </a:r>
            <a:r>
              <a:rPr lang="en-US" altLang="bg-BG" sz="2400" b="1" smtClean="0">
                <a:solidFill>
                  <a:schemeClr val="tx2"/>
                </a:solidFill>
              </a:rPr>
              <a:t>paired</a:t>
            </a:r>
            <a:r>
              <a:rPr lang="en-US" altLang="bg-BG" sz="2400" smtClean="0"/>
              <a:t> when two or more measurements are made on the same observational unit (subjects, couples, and so on).</a:t>
            </a:r>
          </a:p>
          <a:p>
            <a:pPr eaLnBrk="1" hangingPunct="1">
              <a:spcBef>
                <a:spcPts val="500"/>
              </a:spcBef>
              <a:spcAft>
                <a:spcPts val="500"/>
              </a:spcAft>
            </a:pPr>
            <a:r>
              <a:rPr lang="en-US" altLang="bg-BG" sz="2400" smtClean="0"/>
              <a:t>Data are </a:t>
            </a:r>
            <a:r>
              <a:rPr lang="en-US" altLang="bg-BG" sz="2400" b="1" smtClean="0"/>
              <a:t>unpaired</a:t>
            </a:r>
            <a:r>
              <a:rPr lang="en-US" altLang="bg-BG" sz="2400" smtClean="0"/>
              <a:t>, where only one type of measurement is made on each unit. </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2"/>
          <p:cNvSpPr>
            <a:spLocks noGrp="1" noChangeArrowheads="1"/>
          </p:cNvSpPr>
          <p:nvPr>
            <p:ph type="title"/>
          </p:nvPr>
        </p:nvSpPr>
        <p:spPr/>
        <p:txBody>
          <a:bodyPr/>
          <a:lstStyle/>
          <a:p>
            <a:pPr eaLnBrk="1" hangingPunct="1"/>
            <a:r>
              <a:rPr lang="en-GB" altLang="bg-BG" b="1" smtClean="0"/>
              <a:t>Data processing</a:t>
            </a:r>
            <a:endParaRPr lang="bg-BG" altLang="bg-BG" b="1" smtClean="0"/>
          </a:p>
        </p:txBody>
      </p:sp>
      <p:sp>
        <p:nvSpPr>
          <p:cNvPr id="180226" name="Rectangle 3"/>
          <p:cNvSpPr>
            <a:spLocks noGrp="1" noChangeArrowheads="1"/>
          </p:cNvSpPr>
          <p:nvPr>
            <p:ph type="body" idx="1"/>
          </p:nvPr>
        </p:nvSpPr>
        <p:spPr>
          <a:xfrm>
            <a:off x="461963" y="1417638"/>
            <a:ext cx="8229600" cy="3989387"/>
          </a:xfrm>
        </p:spPr>
        <p:txBody>
          <a:bodyPr/>
          <a:lstStyle/>
          <a:p>
            <a:pPr marL="609600" indent="-609600" eaLnBrk="1" hangingPunct="1">
              <a:lnSpc>
                <a:spcPct val="90000"/>
              </a:lnSpc>
            </a:pPr>
            <a:r>
              <a:rPr lang="en-GB" altLang="bg-BG" sz="2400" b="1" smtClean="0"/>
              <a:t>Data check and correction</a:t>
            </a:r>
            <a:endParaRPr lang="bg-BG" altLang="bg-BG" sz="2400" b="1" smtClean="0"/>
          </a:p>
          <a:p>
            <a:pPr marL="609600" indent="-609600" eaLnBrk="1" hangingPunct="1">
              <a:lnSpc>
                <a:spcPct val="90000"/>
              </a:lnSpc>
            </a:pPr>
            <a:r>
              <a:rPr lang="en-GB" altLang="bg-BG" sz="2400" b="1" smtClean="0"/>
              <a:t>Data coding </a:t>
            </a:r>
            <a:endParaRPr lang="bg-BG" altLang="bg-BG" sz="2400" b="1" smtClean="0"/>
          </a:p>
          <a:p>
            <a:pPr marL="609600" indent="-609600" eaLnBrk="1" hangingPunct="1">
              <a:lnSpc>
                <a:spcPct val="90000"/>
              </a:lnSpc>
            </a:pPr>
            <a:r>
              <a:rPr lang="en-GB" altLang="bg-BG" sz="2400" b="1" smtClean="0"/>
              <a:t>Data aggregation</a:t>
            </a:r>
            <a:endParaRPr lang="en-US" altLang="bg-BG" sz="2400" b="1" smtClean="0"/>
          </a:p>
          <a:p>
            <a:pPr marL="990600" lvl="1" indent="-533400" eaLnBrk="1" hangingPunct="1">
              <a:lnSpc>
                <a:spcPct val="90000"/>
              </a:lnSpc>
            </a:pPr>
            <a:r>
              <a:rPr lang="en-GB" altLang="bg-BG" sz="2000" smtClean="0"/>
              <a:t>According to the data usage:</a:t>
            </a:r>
          </a:p>
          <a:p>
            <a:pPr marL="1371600" lvl="2" indent="-457200" eaLnBrk="1" hangingPunct="1">
              <a:lnSpc>
                <a:spcPct val="90000"/>
              </a:lnSpc>
              <a:buFontTx/>
              <a:buChar char="–"/>
            </a:pPr>
            <a:r>
              <a:rPr lang="en-GB" altLang="bg-BG" sz="2000" smtClean="0"/>
              <a:t>Primary </a:t>
            </a:r>
            <a:endParaRPr lang="bg-BG" altLang="bg-BG" sz="2000" smtClean="0"/>
          </a:p>
          <a:p>
            <a:pPr marL="1371600" lvl="2" indent="-457200" eaLnBrk="1" hangingPunct="1">
              <a:lnSpc>
                <a:spcPct val="90000"/>
              </a:lnSpc>
              <a:buFontTx/>
              <a:buChar char="–"/>
            </a:pPr>
            <a:r>
              <a:rPr lang="en-GB" altLang="bg-BG" sz="2000" smtClean="0"/>
              <a:t>Secondary</a:t>
            </a:r>
          </a:p>
          <a:p>
            <a:pPr marL="990600" lvl="1" indent="-533400" eaLnBrk="1" hangingPunct="1">
              <a:lnSpc>
                <a:spcPct val="90000"/>
              </a:lnSpc>
            </a:pPr>
            <a:r>
              <a:rPr lang="en-GB" altLang="bg-BG" sz="2000" smtClean="0"/>
              <a:t>According to the number of indices</a:t>
            </a:r>
          </a:p>
          <a:p>
            <a:pPr marL="1371600" lvl="2" indent="-457200" eaLnBrk="1" hangingPunct="1">
              <a:lnSpc>
                <a:spcPct val="90000"/>
              </a:lnSpc>
              <a:buFontTx/>
              <a:buChar char="–"/>
            </a:pPr>
            <a:r>
              <a:rPr lang="en-GB" altLang="bg-BG" sz="2000" smtClean="0"/>
              <a:t>Simple</a:t>
            </a:r>
          </a:p>
          <a:p>
            <a:pPr marL="1371600" lvl="2" indent="-457200" eaLnBrk="1" hangingPunct="1">
              <a:lnSpc>
                <a:spcPct val="90000"/>
              </a:lnSpc>
              <a:buFontTx/>
              <a:buChar char="–"/>
            </a:pPr>
            <a:r>
              <a:rPr lang="en-GB" altLang="bg-BG" sz="2000" smtClean="0"/>
              <a:t>Complex </a:t>
            </a:r>
          </a:p>
        </p:txBody>
      </p:sp>
      <p:sp>
        <p:nvSpPr>
          <p:cNvPr id="180227" name="Rectangle 1"/>
          <p:cNvSpPr>
            <a:spLocks noChangeArrowheads="1"/>
          </p:cNvSpPr>
          <p:nvPr/>
        </p:nvSpPr>
        <p:spPr bwMode="auto">
          <a:xfrm>
            <a:off x="468313" y="4648200"/>
            <a:ext cx="8229600" cy="2041525"/>
          </a:xfrm>
          <a:prstGeom prst="rect">
            <a:avLst/>
          </a:prstGeom>
          <a:noFill/>
          <a:ln w="9525">
            <a:noFill/>
            <a:miter lim="800000"/>
            <a:headEnd/>
            <a:tailEnd/>
          </a:ln>
        </p:spPr>
        <p:txBody>
          <a:bodyPr>
            <a:spAutoFit/>
          </a:bodyPr>
          <a:lstStyle/>
          <a:p>
            <a:pPr marL="285750" indent="-285750">
              <a:buFont typeface="Arial" charset="0"/>
              <a:buChar char="•"/>
            </a:pPr>
            <a:r>
              <a:rPr lang="en-US" altLang="bg-BG" sz="2400" b="1">
                <a:solidFill>
                  <a:srgbClr val="FF0000"/>
                </a:solidFill>
              </a:rPr>
              <a:t>It is always a good idea to summarize your data (at least for important variables).</a:t>
            </a:r>
          </a:p>
          <a:p>
            <a:pPr marL="742950" lvl="1" indent="-285750">
              <a:buFont typeface="Arial" charset="0"/>
              <a:buChar char="•"/>
            </a:pPr>
            <a:r>
              <a:rPr lang="en-US" altLang="bg-BG" sz="2000"/>
              <a:t>You become familiar with the data and the characteristics of the sample that you are studying.</a:t>
            </a:r>
          </a:p>
          <a:p>
            <a:pPr marL="742950" lvl="1" indent="-285750">
              <a:buFont typeface="Arial" charset="0"/>
              <a:buChar char="•"/>
            </a:pPr>
            <a:r>
              <a:rPr lang="en-US" altLang="bg-BG" sz="2000"/>
              <a:t>You can also identify problems with data collection or errors in the data.</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2"/>
          <p:cNvSpPr>
            <a:spLocks noGrp="1" noChangeArrowheads="1"/>
          </p:cNvSpPr>
          <p:nvPr>
            <p:ph type="title"/>
          </p:nvPr>
        </p:nvSpPr>
        <p:spPr/>
        <p:txBody>
          <a:bodyPr/>
          <a:lstStyle/>
          <a:p>
            <a:pPr eaLnBrk="1" hangingPunct="1"/>
            <a:r>
              <a:rPr lang="en-US" altLang="bg-BG" b="1" smtClean="0"/>
              <a:t>Variables vs Data</a:t>
            </a:r>
          </a:p>
        </p:txBody>
      </p:sp>
      <p:sp>
        <p:nvSpPr>
          <p:cNvPr id="182274" name="Rectangle 3"/>
          <p:cNvSpPr>
            <a:spLocks noGrp="1" noChangeArrowheads="1"/>
          </p:cNvSpPr>
          <p:nvPr>
            <p:ph type="body" sz="half" idx="1"/>
          </p:nvPr>
        </p:nvSpPr>
        <p:spPr>
          <a:xfrm>
            <a:off x="457200" y="1600200"/>
            <a:ext cx="8458200" cy="4525963"/>
          </a:xfrm>
        </p:spPr>
        <p:txBody>
          <a:bodyPr/>
          <a:lstStyle/>
          <a:p>
            <a:pPr eaLnBrk="1" hangingPunct="1"/>
            <a:r>
              <a:rPr lang="en-US" altLang="bg-BG" sz="2400" b="1" smtClean="0">
                <a:solidFill>
                  <a:schemeClr val="tx2"/>
                </a:solidFill>
              </a:rPr>
              <a:t>A variable is something whose value can vary.</a:t>
            </a:r>
          </a:p>
          <a:p>
            <a:pPr eaLnBrk="1" hangingPunct="1"/>
            <a:r>
              <a:rPr lang="en-US" altLang="bg-BG" sz="2400" b="1" smtClean="0">
                <a:solidFill>
                  <a:schemeClr val="tx2"/>
                </a:solidFill>
              </a:rPr>
              <a:t>Data are the values you get when you measure a variable.</a:t>
            </a:r>
          </a:p>
        </p:txBody>
      </p:sp>
      <p:graphicFrame>
        <p:nvGraphicFramePr>
          <p:cNvPr id="31748" name="Group 4"/>
          <p:cNvGraphicFramePr>
            <a:graphicFrameLocks noGrp="1"/>
          </p:cNvGraphicFramePr>
          <p:nvPr>
            <p:ph sz="half" idx="2"/>
          </p:nvPr>
        </p:nvGraphicFramePr>
        <p:xfrm>
          <a:off x="457200" y="3246438"/>
          <a:ext cx="8229600" cy="2316162"/>
        </p:xfrm>
        <a:graphic>
          <a:graphicData uri="http://schemas.openxmlformats.org/drawingml/2006/table">
            <a:tbl>
              <a:tblPr/>
              <a:tblGrid>
                <a:gridCol w="2057400"/>
                <a:gridCol w="2057400"/>
                <a:gridCol w="2057400"/>
                <a:gridCol w="2057400"/>
              </a:tblGrid>
              <a:tr h="579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Mr. Smith</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Mrs. Johns</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Mrs. Oliver</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Age</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36</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43</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56</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Sex</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Male</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Female</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Female</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Blood type</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0</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A</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800" b="0" i="0" u="none" strike="noStrike" cap="none" normalizeH="0" baseline="0" smtClean="0">
                          <a:ln>
                            <a:noFill/>
                          </a:ln>
                          <a:solidFill>
                            <a:schemeClr val="tx1"/>
                          </a:solidFill>
                          <a:effectLst/>
                          <a:latin typeface="Arial" panose="020B0604020202020204" pitchFamily="34" charset="0"/>
                        </a:rPr>
                        <a:t>A</a:t>
                      </a:r>
                      <a:endParaRPr kumimoji="0" lang="bg-BG" altLang="bg-BG"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ChangeArrowheads="1"/>
          </p:cNvSpPr>
          <p:nvPr>
            <p:ph type="title"/>
          </p:nvPr>
        </p:nvSpPr>
        <p:spPr/>
        <p:txBody>
          <a:bodyPr/>
          <a:lstStyle/>
          <a:p>
            <a:pPr eaLnBrk="1" hangingPunct="1"/>
            <a:r>
              <a:rPr lang="en-US" altLang="bg-BG" b="1" smtClean="0"/>
              <a:t>Quantitative (metric) variables</a:t>
            </a:r>
          </a:p>
        </p:txBody>
      </p:sp>
      <p:sp>
        <p:nvSpPr>
          <p:cNvPr id="183298" name="Rectangle 3"/>
          <p:cNvSpPr>
            <a:spLocks noGrp="1" noChangeArrowheads="1"/>
          </p:cNvSpPr>
          <p:nvPr>
            <p:ph type="body" sz="half" idx="1"/>
          </p:nvPr>
        </p:nvSpPr>
        <p:spPr>
          <a:xfrm>
            <a:off x="457200" y="1600200"/>
            <a:ext cx="8458200" cy="4525963"/>
          </a:xfrm>
        </p:spPr>
        <p:txBody>
          <a:bodyPr/>
          <a:lstStyle/>
          <a:p>
            <a:pPr eaLnBrk="1" hangingPunct="1"/>
            <a:r>
              <a:rPr lang="en-US" altLang="bg-BG" sz="2400" b="1" smtClean="0">
                <a:solidFill>
                  <a:schemeClr val="tx2"/>
                </a:solidFill>
              </a:rPr>
              <a:t>Continuous</a:t>
            </a:r>
          </a:p>
          <a:p>
            <a:pPr lvl="1" eaLnBrk="1" hangingPunct="1"/>
            <a:r>
              <a:rPr lang="en-US" altLang="bg-BG" sz="2000" b="1" smtClean="0">
                <a:solidFill>
                  <a:schemeClr val="tx2"/>
                </a:solidFill>
              </a:rPr>
              <a:t>Measured units</a:t>
            </a:r>
          </a:p>
          <a:p>
            <a:pPr lvl="1" eaLnBrk="1" hangingPunct="1"/>
            <a:r>
              <a:rPr lang="en-US" altLang="bg-BG" sz="2000" smtClean="0">
                <a:solidFill>
                  <a:schemeClr val="tx2"/>
                </a:solidFill>
              </a:rPr>
              <a:t>Metric continuous variables </a:t>
            </a:r>
            <a:r>
              <a:rPr lang="en-US" altLang="bg-BG" sz="2000" b="1" smtClean="0">
                <a:solidFill>
                  <a:schemeClr val="tx2"/>
                </a:solidFill>
              </a:rPr>
              <a:t>can be properly measured</a:t>
            </a:r>
            <a:r>
              <a:rPr lang="en-US" altLang="bg-BG" sz="2000" smtClean="0">
                <a:solidFill>
                  <a:schemeClr val="tx2"/>
                </a:solidFill>
              </a:rPr>
              <a:t> and have units of measurement.</a:t>
            </a:r>
          </a:p>
          <a:p>
            <a:pPr lvl="1" eaLnBrk="1" hangingPunct="1"/>
            <a:r>
              <a:rPr lang="en-US" altLang="bg-BG" sz="2000" b="1" smtClean="0">
                <a:solidFill>
                  <a:schemeClr val="tx2"/>
                </a:solidFill>
              </a:rPr>
              <a:t>Continuous values on proper numeric line or scale</a:t>
            </a:r>
          </a:p>
          <a:p>
            <a:pPr lvl="1" eaLnBrk="1" hangingPunct="1"/>
            <a:r>
              <a:rPr lang="en-US" altLang="bg-BG" sz="2000" smtClean="0"/>
              <a:t>D</a:t>
            </a:r>
            <a:r>
              <a:rPr lang="bg-BG" altLang="bg-BG" sz="2000" smtClean="0"/>
              <a:t>ata are real numbers (located on the number line). </a:t>
            </a:r>
            <a:endParaRPr lang="en-US" altLang="bg-BG" sz="2000" smtClean="0">
              <a:solidFill>
                <a:schemeClr val="tx2"/>
              </a:solidFill>
            </a:endParaRPr>
          </a:p>
          <a:p>
            <a:pPr eaLnBrk="1" hangingPunct="1"/>
            <a:r>
              <a:rPr lang="en-US" altLang="bg-BG" sz="2400" b="1" smtClean="0">
                <a:solidFill>
                  <a:schemeClr val="tx2"/>
                </a:solidFill>
              </a:rPr>
              <a:t>Discrete</a:t>
            </a:r>
          </a:p>
          <a:p>
            <a:pPr lvl="1" eaLnBrk="1" hangingPunct="1"/>
            <a:r>
              <a:rPr lang="en-US" altLang="bg-BG" sz="2000" b="1" smtClean="0">
                <a:solidFill>
                  <a:schemeClr val="tx2"/>
                </a:solidFill>
              </a:rPr>
              <a:t>Integer values on proper numeric line or scale</a:t>
            </a:r>
          </a:p>
          <a:p>
            <a:pPr lvl="1" eaLnBrk="1" hangingPunct="1"/>
            <a:r>
              <a:rPr lang="en-US" altLang="bg-BG" sz="2000" smtClean="0">
                <a:solidFill>
                  <a:schemeClr val="tx2"/>
                </a:solidFill>
              </a:rPr>
              <a:t>Metric discrete </a:t>
            </a:r>
            <a:r>
              <a:rPr lang="en-US" altLang="bg-BG" sz="2000" b="1" smtClean="0">
                <a:solidFill>
                  <a:schemeClr val="tx2"/>
                </a:solidFill>
              </a:rPr>
              <a:t>variables can be properly counted</a:t>
            </a:r>
            <a:r>
              <a:rPr lang="en-US" altLang="bg-BG" sz="2000" smtClean="0">
                <a:solidFill>
                  <a:schemeClr val="tx2"/>
                </a:solidFill>
              </a:rPr>
              <a:t> and have units of measurement – ‘numbers of things’.</a:t>
            </a:r>
          </a:p>
          <a:p>
            <a:pPr lvl="1" eaLnBrk="1" hangingPunct="1"/>
            <a:r>
              <a:rPr lang="en-US" altLang="bg-BG" sz="2000" b="1" smtClean="0">
                <a:solidFill>
                  <a:schemeClr val="tx2"/>
                </a:solidFill>
              </a:rPr>
              <a:t>Counted units</a:t>
            </a:r>
          </a:p>
          <a:p>
            <a:pPr lvl="1" eaLnBrk="1" hangingPunct="1"/>
            <a:r>
              <a:rPr lang="en-US" altLang="bg-BG" sz="2000" smtClean="0"/>
              <a:t>D</a:t>
            </a:r>
            <a:r>
              <a:rPr lang="bg-BG" altLang="bg-BG" sz="2000" smtClean="0"/>
              <a:t>ata are real numbers (located on the number line).</a:t>
            </a:r>
            <a:endParaRPr lang="en-US" altLang="bg-BG" sz="2000" smtClean="0">
              <a:solidFill>
                <a:schemeClr val="tx2"/>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ChangeArrowheads="1"/>
          </p:cNvSpPr>
          <p:nvPr>
            <p:ph type="title"/>
          </p:nvPr>
        </p:nvSpPr>
        <p:spPr>
          <a:xfrm>
            <a:off x="0" y="274638"/>
            <a:ext cx="9144000" cy="1143000"/>
          </a:xfrm>
        </p:spPr>
        <p:txBody>
          <a:bodyPr/>
          <a:lstStyle/>
          <a:p>
            <a:pPr eaLnBrk="1" hangingPunct="1"/>
            <a:r>
              <a:rPr lang="en-US" altLang="bg-BG" b="1" smtClean="0"/>
              <a:t>Qualitative (categorical) variables</a:t>
            </a:r>
          </a:p>
        </p:txBody>
      </p:sp>
      <p:sp>
        <p:nvSpPr>
          <p:cNvPr id="184322" name="Rectangle 3"/>
          <p:cNvSpPr>
            <a:spLocks noGrp="1" noChangeArrowheads="1"/>
          </p:cNvSpPr>
          <p:nvPr>
            <p:ph type="body" sz="half" idx="1"/>
          </p:nvPr>
        </p:nvSpPr>
        <p:spPr>
          <a:xfrm>
            <a:off x="457200" y="1600200"/>
            <a:ext cx="8458200" cy="4525963"/>
          </a:xfrm>
        </p:spPr>
        <p:txBody>
          <a:bodyPr/>
          <a:lstStyle/>
          <a:p>
            <a:pPr eaLnBrk="1" hangingPunct="1"/>
            <a:r>
              <a:rPr lang="en-US" altLang="bg-BG" sz="2400" b="1" smtClean="0">
                <a:solidFill>
                  <a:schemeClr val="tx2"/>
                </a:solidFill>
              </a:rPr>
              <a:t>Nominal</a:t>
            </a:r>
          </a:p>
          <a:p>
            <a:pPr lvl="1" eaLnBrk="1" hangingPunct="1"/>
            <a:r>
              <a:rPr lang="en-US" altLang="bg-BG" sz="2000" b="1" smtClean="0">
                <a:solidFill>
                  <a:schemeClr val="tx2"/>
                </a:solidFill>
              </a:rPr>
              <a:t>Values in arbitrary categories</a:t>
            </a:r>
          </a:p>
          <a:p>
            <a:pPr lvl="1" eaLnBrk="1" hangingPunct="1"/>
            <a:r>
              <a:rPr lang="en-US" altLang="bg-BG" sz="2000" smtClean="0">
                <a:solidFill>
                  <a:schemeClr val="tx2"/>
                </a:solidFill>
              </a:rPr>
              <a:t>Ordering of the categories is completely arbitrary. In other words, categories cannot be ordered in any meaningful way.</a:t>
            </a:r>
          </a:p>
          <a:p>
            <a:pPr lvl="1" eaLnBrk="1" hangingPunct="1"/>
            <a:r>
              <a:rPr lang="en-US" altLang="bg-BG" sz="2000" b="1" smtClean="0">
                <a:solidFill>
                  <a:schemeClr val="tx2"/>
                </a:solidFill>
              </a:rPr>
              <a:t>No units!</a:t>
            </a:r>
          </a:p>
          <a:p>
            <a:pPr lvl="1" eaLnBrk="1" hangingPunct="1"/>
            <a:r>
              <a:rPr lang="en-US" altLang="bg-BG" sz="2000" smtClean="0">
                <a:solidFill>
                  <a:schemeClr val="tx2"/>
                </a:solidFill>
              </a:rPr>
              <a:t>Data do not have any units of measurement.</a:t>
            </a:r>
          </a:p>
          <a:p>
            <a:pPr eaLnBrk="1" hangingPunct="1"/>
            <a:r>
              <a:rPr lang="en-US" altLang="bg-BG" sz="2400" b="1" smtClean="0">
                <a:solidFill>
                  <a:schemeClr val="tx2"/>
                </a:solidFill>
              </a:rPr>
              <a:t>Ordinal</a:t>
            </a:r>
          </a:p>
          <a:p>
            <a:pPr lvl="1" eaLnBrk="1" hangingPunct="1"/>
            <a:r>
              <a:rPr lang="en-US" altLang="bg-BG" sz="2000" b="1" smtClean="0">
                <a:solidFill>
                  <a:schemeClr val="tx2"/>
                </a:solidFill>
              </a:rPr>
              <a:t>Values in ordered categories</a:t>
            </a:r>
          </a:p>
          <a:p>
            <a:pPr lvl="1" eaLnBrk="1" hangingPunct="1"/>
            <a:r>
              <a:rPr lang="en-US" altLang="bg-BG" sz="2000" smtClean="0"/>
              <a:t>O</a:t>
            </a:r>
            <a:r>
              <a:rPr lang="bg-BG" altLang="bg-BG" sz="2000" smtClean="0"/>
              <a:t>rdering of the categories is not arbitrary. It is now possible to order the categories in a meaningful way</a:t>
            </a:r>
            <a:r>
              <a:rPr lang="en-US" altLang="bg-BG" sz="2000" smtClean="0"/>
              <a:t>.</a:t>
            </a:r>
            <a:endParaRPr lang="en-US" altLang="bg-BG" sz="2000" smtClean="0">
              <a:solidFill>
                <a:schemeClr val="tx2"/>
              </a:solidFill>
            </a:endParaRPr>
          </a:p>
          <a:p>
            <a:pPr lvl="1" eaLnBrk="1" hangingPunct="1"/>
            <a:r>
              <a:rPr lang="en-US" altLang="bg-BG" sz="2000" b="1" smtClean="0">
                <a:solidFill>
                  <a:schemeClr val="tx2"/>
                </a:solidFill>
              </a:rPr>
              <a:t>No units!</a:t>
            </a:r>
          </a:p>
          <a:p>
            <a:pPr lvl="1" eaLnBrk="1" hangingPunct="1"/>
            <a:r>
              <a:rPr lang="en-US" altLang="bg-BG" sz="2000" smtClean="0">
                <a:solidFill>
                  <a:schemeClr val="tx2"/>
                </a:solidFill>
              </a:rPr>
              <a:t>Data do not have any units of measurement.</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2"/>
          <p:cNvSpPr>
            <a:spLocks noGrp="1" noChangeArrowheads="1"/>
          </p:cNvSpPr>
          <p:nvPr>
            <p:ph type="title"/>
          </p:nvPr>
        </p:nvSpPr>
        <p:spPr/>
        <p:txBody>
          <a:bodyPr/>
          <a:lstStyle/>
          <a:p>
            <a:pPr eaLnBrk="1" hangingPunct="1"/>
            <a:r>
              <a:rPr lang="en-US" altLang="bg-BG" b="1" smtClean="0"/>
              <a:t>Levels of measurement</a:t>
            </a:r>
          </a:p>
        </p:txBody>
      </p:sp>
      <p:sp>
        <p:nvSpPr>
          <p:cNvPr id="185346" name="Rectangle 3"/>
          <p:cNvSpPr>
            <a:spLocks noGrp="1" noChangeArrowheads="1"/>
          </p:cNvSpPr>
          <p:nvPr>
            <p:ph type="body" sz="half" idx="1"/>
          </p:nvPr>
        </p:nvSpPr>
        <p:spPr>
          <a:xfrm>
            <a:off x="457200" y="1600200"/>
            <a:ext cx="8458200" cy="4525963"/>
          </a:xfrm>
        </p:spPr>
        <p:txBody>
          <a:bodyPr/>
          <a:lstStyle/>
          <a:p>
            <a:pPr eaLnBrk="1" hangingPunct="1"/>
            <a:r>
              <a:rPr lang="bg-BG" altLang="bg-BG" sz="2400" smtClean="0"/>
              <a:t>There are four levels of measurement: Nominal, Ordinal, Interval, and Ratio. These go from lowest level to highest level.</a:t>
            </a:r>
            <a:endParaRPr lang="en-US" altLang="bg-BG" sz="2400" smtClean="0"/>
          </a:p>
          <a:p>
            <a:pPr eaLnBrk="1" hangingPunct="1"/>
            <a:r>
              <a:rPr lang="bg-BG" altLang="bg-BG" sz="2400" smtClean="0"/>
              <a:t>Data is classified according to the highest level which it fits. Each additional level adds something the previous level didn't have.</a:t>
            </a:r>
            <a:endParaRPr lang="bg-BG" altLang="bg-BG" sz="2400" b="1" smtClean="0"/>
          </a:p>
          <a:p>
            <a:pPr lvl="1" eaLnBrk="1" hangingPunct="1"/>
            <a:r>
              <a:rPr lang="bg-BG" altLang="bg-BG" sz="2000" b="1" smtClean="0"/>
              <a:t>Nominal</a:t>
            </a:r>
            <a:r>
              <a:rPr lang="bg-BG" altLang="bg-BG" sz="2000" smtClean="0"/>
              <a:t> is the lowest level. Only names are meaningful here.</a:t>
            </a:r>
          </a:p>
          <a:p>
            <a:pPr lvl="1" eaLnBrk="1" hangingPunct="1"/>
            <a:r>
              <a:rPr lang="bg-BG" altLang="bg-BG" sz="2000" b="1" smtClean="0"/>
              <a:t>Ordinal</a:t>
            </a:r>
            <a:r>
              <a:rPr lang="bg-BG" altLang="bg-BG" sz="2000" smtClean="0"/>
              <a:t> adds an order to the names.</a:t>
            </a:r>
          </a:p>
          <a:p>
            <a:pPr lvl="1" eaLnBrk="1" hangingPunct="1"/>
            <a:r>
              <a:rPr lang="bg-BG" altLang="bg-BG" sz="2000" b="1" smtClean="0"/>
              <a:t>Interval</a:t>
            </a:r>
            <a:r>
              <a:rPr lang="bg-BG" altLang="bg-BG" sz="2000" smtClean="0"/>
              <a:t> adds meaningful differences</a:t>
            </a:r>
            <a:r>
              <a:rPr lang="en-US" altLang="bg-BG" sz="2000" smtClean="0"/>
              <a:t>.</a:t>
            </a:r>
            <a:endParaRPr lang="bg-BG" altLang="bg-BG" sz="2000" smtClean="0"/>
          </a:p>
          <a:p>
            <a:pPr lvl="1" eaLnBrk="1" hangingPunct="1"/>
            <a:r>
              <a:rPr lang="bg-BG" altLang="bg-BG" sz="2000" b="1" smtClean="0"/>
              <a:t>Ratio</a:t>
            </a:r>
            <a:r>
              <a:rPr lang="bg-BG" altLang="bg-BG" sz="2000" smtClean="0"/>
              <a:t> adds a zero so that ratios are meaningful.</a:t>
            </a:r>
            <a:endParaRPr lang="en-US" altLang="bg-BG" sz="2000" b="1" smtClean="0">
              <a:solidFill>
                <a:schemeClr val="tx2"/>
              </a:solidFill>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3"/>
          <p:cNvSpPr>
            <a:spLocks noGrp="1" noChangeArrowheads="1"/>
          </p:cNvSpPr>
          <p:nvPr>
            <p:ph type="body" sz="half" idx="1"/>
          </p:nvPr>
        </p:nvSpPr>
        <p:spPr>
          <a:xfrm>
            <a:off x="457200" y="1600200"/>
            <a:ext cx="8458200" cy="4525963"/>
          </a:xfrm>
        </p:spPr>
        <p:txBody>
          <a:bodyPr/>
          <a:lstStyle/>
          <a:p>
            <a:pPr eaLnBrk="1" hangingPunct="1">
              <a:lnSpc>
                <a:spcPct val="80000"/>
              </a:lnSpc>
            </a:pPr>
            <a:r>
              <a:rPr lang="en-US" altLang="bg-BG" sz="2400" b="1" smtClean="0"/>
              <a:t>N</a:t>
            </a:r>
            <a:r>
              <a:rPr lang="bg-BG" altLang="bg-BG" sz="2400" b="1" smtClean="0"/>
              <a:t>ominal </a:t>
            </a:r>
            <a:r>
              <a:rPr lang="en-US" altLang="bg-BG" sz="2400" b="1" smtClean="0"/>
              <a:t>scale</a:t>
            </a:r>
            <a:r>
              <a:rPr lang="en-US" altLang="bg-BG" sz="2400" smtClean="0"/>
              <a:t> – eg., genotype</a:t>
            </a:r>
          </a:p>
          <a:p>
            <a:pPr eaLnBrk="1" hangingPunct="1">
              <a:lnSpc>
                <a:spcPct val="80000"/>
              </a:lnSpc>
              <a:buFontTx/>
              <a:buNone/>
            </a:pPr>
            <a:r>
              <a:rPr lang="en-US" altLang="bg-BG" sz="2400" smtClean="0"/>
              <a:t>	</a:t>
            </a:r>
            <a:r>
              <a:rPr lang="bg-BG" altLang="bg-BG" sz="2400" smtClean="0"/>
              <a:t>You can code</a:t>
            </a:r>
            <a:r>
              <a:rPr lang="en-US" altLang="bg-BG" sz="2400" smtClean="0"/>
              <a:t> it </a:t>
            </a:r>
            <a:r>
              <a:rPr lang="bg-BG" altLang="bg-BG" sz="2400" smtClean="0"/>
              <a:t>with numbers, but the order is arbitrary and any calculations would be meaningless.</a:t>
            </a:r>
          </a:p>
          <a:p>
            <a:pPr eaLnBrk="1" hangingPunct="1">
              <a:lnSpc>
                <a:spcPct val="80000"/>
              </a:lnSpc>
            </a:pPr>
            <a:r>
              <a:rPr lang="en-US" altLang="bg-BG" sz="2400" b="1" smtClean="0"/>
              <a:t>O</a:t>
            </a:r>
            <a:r>
              <a:rPr lang="bg-BG" altLang="bg-BG" sz="2400" b="1" smtClean="0"/>
              <a:t>rdinal </a:t>
            </a:r>
            <a:r>
              <a:rPr lang="en-US" altLang="bg-BG" sz="2400" b="1" smtClean="0"/>
              <a:t>scale</a:t>
            </a:r>
            <a:r>
              <a:rPr lang="en-US" altLang="bg-BG" sz="2400" smtClean="0"/>
              <a:t> – eg., pain score from 1 to 10</a:t>
            </a:r>
          </a:p>
          <a:p>
            <a:pPr eaLnBrk="1" hangingPunct="1">
              <a:lnSpc>
                <a:spcPct val="80000"/>
              </a:lnSpc>
              <a:buFontTx/>
              <a:buNone/>
            </a:pPr>
            <a:r>
              <a:rPr lang="en-US" altLang="bg-BG" sz="2400" smtClean="0"/>
              <a:t>	T</a:t>
            </a:r>
            <a:r>
              <a:rPr lang="bg-BG" altLang="bg-BG" sz="2400" smtClean="0"/>
              <a:t>he order matters but not the difference between values.</a:t>
            </a:r>
            <a:endParaRPr lang="en-US" altLang="bg-BG" sz="2400" smtClean="0"/>
          </a:p>
          <a:p>
            <a:pPr eaLnBrk="1" hangingPunct="1">
              <a:lnSpc>
                <a:spcPct val="80000"/>
              </a:lnSpc>
            </a:pPr>
            <a:r>
              <a:rPr lang="en-US" altLang="bg-BG" sz="2400" b="1" smtClean="0"/>
              <a:t>I</a:t>
            </a:r>
            <a:r>
              <a:rPr lang="bg-BG" altLang="bg-BG" sz="2400" b="1" smtClean="0"/>
              <a:t>nterval </a:t>
            </a:r>
            <a:r>
              <a:rPr lang="en-US" altLang="bg-BG" sz="2400" b="1" smtClean="0"/>
              <a:t>scale</a:t>
            </a:r>
            <a:r>
              <a:rPr lang="bg-BG" altLang="bg-BG" sz="2400" smtClean="0"/>
              <a:t> </a:t>
            </a:r>
            <a:r>
              <a:rPr lang="en-US" altLang="bg-BG" sz="2400" smtClean="0"/>
              <a:t>– eg., temperature in C</a:t>
            </a:r>
          </a:p>
          <a:p>
            <a:pPr eaLnBrk="1" hangingPunct="1">
              <a:lnSpc>
                <a:spcPct val="80000"/>
              </a:lnSpc>
              <a:buFontTx/>
              <a:buNone/>
            </a:pPr>
            <a:r>
              <a:rPr lang="en-US" altLang="bg-BG" sz="2400" smtClean="0"/>
              <a:t>	T</a:t>
            </a:r>
            <a:r>
              <a:rPr lang="bg-BG" altLang="bg-BG" sz="2400" smtClean="0"/>
              <a:t>he difference between two values is meaningful.</a:t>
            </a:r>
            <a:endParaRPr lang="en-US" altLang="bg-BG" sz="2400" smtClean="0"/>
          </a:p>
          <a:p>
            <a:pPr eaLnBrk="1" hangingPunct="1">
              <a:lnSpc>
                <a:spcPct val="80000"/>
              </a:lnSpc>
            </a:pPr>
            <a:r>
              <a:rPr lang="en-US" altLang="bg-BG" sz="2400" b="1" smtClean="0"/>
              <a:t>R</a:t>
            </a:r>
            <a:r>
              <a:rPr lang="bg-BG" altLang="bg-BG" sz="2400" b="1" smtClean="0"/>
              <a:t>atio </a:t>
            </a:r>
            <a:r>
              <a:rPr lang="en-US" altLang="bg-BG" sz="2400" b="1" smtClean="0"/>
              <a:t>scale</a:t>
            </a:r>
            <a:r>
              <a:rPr lang="en-US" altLang="bg-BG" sz="2400" smtClean="0"/>
              <a:t> – eg., height</a:t>
            </a:r>
          </a:p>
          <a:p>
            <a:pPr eaLnBrk="1" hangingPunct="1">
              <a:lnSpc>
                <a:spcPct val="80000"/>
              </a:lnSpc>
              <a:buFontTx/>
              <a:buNone/>
            </a:pPr>
            <a:r>
              <a:rPr lang="en-US" altLang="bg-BG" sz="2400" smtClean="0"/>
              <a:t>	It</a:t>
            </a:r>
            <a:r>
              <a:rPr lang="bg-BG" altLang="bg-BG" sz="2400" smtClean="0"/>
              <a:t> has a clear definition of 0. When the variable equals 0, there is none of that variable. When working with ratio variables, but not interval variables, you can look at the ratio of two measurements.</a:t>
            </a:r>
            <a:endParaRPr lang="en-US" altLang="bg-BG" sz="2400" smtClean="0"/>
          </a:p>
        </p:txBody>
      </p:sp>
      <p:sp>
        <p:nvSpPr>
          <p:cNvPr id="186370" name="Rectangle 2"/>
          <p:cNvSpPr>
            <a:spLocks noGrp="1" noChangeArrowheads="1"/>
          </p:cNvSpPr>
          <p:nvPr>
            <p:ph type="title"/>
          </p:nvPr>
        </p:nvSpPr>
        <p:spPr/>
        <p:txBody>
          <a:bodyPr/>
          <a:lstStyle/>
          <a:p>
            <a:pPr eaLnBrk="1" hangingPunct="1"/>
            <a:r>
              <a:rPr lang="en-US" altLang="bg-BG" b="1" smtClean="0"/>
              <a:t>Levels of measurement</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2"/>
          <p:cNvSpPr>
            <a:spLocks noGrp="1" noChangeArrowheads="1"/>
          </p:cNvSpPr>
          <p:nvPr>
            <p:ph type="title"/>
          </p:nvPr>
        </p:nvSpPr>
        <p:spPr/>
        <p:txBody>
          <a:bodyPr/>
          <a:lstStyle/>
          <a:p>
            <a:pPr eaLnBrk="1" hangingPunct="1"/>
            <a:r>
              <a:rPr lang="en-US" altLang="bg-BG" b="1" smtClean="0"/>
              <a:t>Variables</a:t>
            </a:r>
          </a:p>
        </p:txBody>
      </p:sp>
      <p:sp>
        <p:nvSpPr>
          <p:cNvPr id="187394" name="Rectangle 3"/>
          <p:cNvSpPr>
            <a:spLocks noGrp="1" noChangeArrowheads="1"/>
          </p:cNvSpPr>
          <p:nvPr>
            <p:ph type="body" idx="1"/>
          </p:nvPr>
        </p:nvSpPr>
        <p:spPr/>
        <p:txBody>
          <a:bodyPr/>
          <a:lstStyle/>
          <a:p>
            <a:pPr eaLnBrk="1" hangingPunct="1">
              <a:lnSpc>
                <a:spcPct val="90000"/>
              </a:lnSpc>
            </a:pPr>
            <a:r>
              <a:rPr lang="en-US" altLang="bg-BG" sz="2400" smtClean="0"/>
              <a:t>Different types of data require different kind of analyses.</a:t>
            </a:r>
          </a:p>
        </p:txBody>
      </p:sp>
      <p:graphicFrame>
        <p:nvGraphicFramePr>
          <p:cNvPr id="7216" name="Group 48"/>
          <p:cNvGraphicFramePr>
            <a:graphicFrameLocks noGrp="1"/>
          </p:cNvGraphicFramePr>
          <p:nvPr/>
        </p:nvGraphicFramePr>
        <p:xfrm>
          <a:off x="533400" y="2438400"/>
          <a:ext cx="8153400" cy="4165600"/>
        </p:xfrm>
        <a:graphic>
          <a:graphicData uri="http://schemas.openxmlformats.org/drawingml/2006/table">
            <a:tbl>
              <a:tblPr/>
              <a:tblGrid>
                <a:gridCol w="1630363"/>
                <a:gridCol w="1630362"/>
                <a:gridCol w="1631950"/>
                <a:gridCol w="1630363"/>
                <a:gridCol w="1630362"/>
              </a:tblGrid>
              <a:tr h="8128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bg-BG" altLang="bg-BG" sz="2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Nominal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Ordinal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Interval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2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Ratio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Frequency distribution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Yes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Median, percentiles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Yes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Mean, standard deviation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Yes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Ratio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Yes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ChangeArrowheads="1"/>
          </p:cNvSpPr>
          <p:nvPr/>
        </p:nvSpPr>
        <p:spPr bwMode="auto">
          <a:xfrm>
            <a:off x="304800" y="1919288"/>
            <a:ext cx="8534400" cy="3352800"/>
          </a:xfrm>
          <a:prstGeom prst="rect">
            <a:avLst/>
          </a:prstGeom>
          <a:solidFill>
            <a:schemeClr val="accent6"/>
          </a:solidFill>
          <a:ln w="76200">
            <a:solidFill>
              <a:srgbClr val="FFFF00"/>
            </a:solidFill>
            <a:miter lim="800000"/>
            <a:headEnd/>
            <a:tailEnd/>
          </a:ln>
          <a:effectLst/>
        </p:spPr>
        <p:txBody>
          <a:bodyPr wrap="none" anchor="ctr"/>
          <a:lstStyle/>
          <a:p>
            <a:pPr>
              <a:defRPr/>
            </a:pPr>
            <a:endParaRPr lang="bg-BG">
              <a:latin typeface="Arial" panose="020B0604020202020204" pitchFamily="34" charset="0"/>
              <a:cs typeface="+mn-cs"/>
            </a:endParaRPr>
          </a:p>
        </p:txBody>
      </p:sp>
      <p:sp>
        <p:nvSpPr>
          <p:cNvPr id="21506" name="Oval 5"/>
          <p:cNvSpPr>
            <a:spLocks noChangeArrowheads="1"/>
          </p:cNvSpPr>
          <p:nvPr/>
        </p:nvSpPr>
        <p:spPr bwMode="auto">
          <a:xfrm>
            <a:off x="457200" y="2887663"/>
            <a:ext cx="4800600" cy="2209800"/>
          </a:xfrm>
          <a:prstGeom prst="ellipse">
            <a:avLst/>
          </a:prstGeom>
          <a:noFill/>
          <a:ln w="57150">
            <a:solidFill>
              <a:srgbClr val="FFFF00"/>
            </a:solidFill>
            <a:round/>
            <a:headEnd/>
            <a:tailEnd/>
          </a:ln>
        </p:spPr>
        <p:txBody>
          <a:bodyPr wrap="none" anchor="ctr"/>
          <a:lstStyle/>
          <a:p>
            <a:pPr algn="ctr">
              <a:buFont typeface="Wingdings" pitchFamily="2" charset="2"/>
              <a:buNone/>
            </a:pPr>
            <a:r>
              <a:rPr lang="en-US" altLang="bg-BG">
                <a:solidFill>
                  <a:srgbClr val="FFFF00"/>
                </a:solidFill>
              </a:rPr>
              <a:t>Sample / Statistics</a:t>
            </a:r>
          </a:p>
          <a:p>
            <a:pPr algn="ctr">
              <a:buFont typeface="Wingdings" pitchFamily="2" charset="2"/>
              <a:buNone/>
            </a:pPr>
            <a:r>
              <a:rPr lang="en-US" altLang="bg-BG">
                <a:solidFill>
                  <a:srgbClr val="FFFF00"/>
                </a:solidFill>
              </a:rPr>
              <a:t>x, s, s</a:t>
            </a:r>
            <a:r>
              <a:rPr lang="en-US" altLang="bg-BG" baseline="30000">
                <a:solidFill>
                  <a:srgbClr val="FFFF00"/>
                </a:solidFill>
              </a:rPr>
              <a:t>2</a:t>
            </a:r>
          </a:p>
        </p:txBody>
      </p:sp>
      <p:sp>
        <p:nvSpPr>
          <p:cNvPr id="21507" name="Line 6"/>
          <p:cNvSpPr>
            <a:spLocks noChangeShapeType="1"/>
          </p:cNvSpPr>
          <p:nvPr/>
        </p:nvSpPr>
        <p:spPr bwMode="auto">
          <a:xfrm>
            <a:off x="2460625" y="4021138"/>
            <a:ext cx="228600" cy="0"/>
          </a:xfrm>
          <a:prstGeom prst="line">
            <a:avLst/>
          </a:prstGeom>
          <a:noFill/>
          <a:ln w="28575">
            <a:solidFill>
              <a:srgbClr val="FFFF00"/>
            </a:solidFill>
            <a:round/>
            <a:headEnd/>
            <a:tailEnd/>
          </a:ln>
        </p:spPr>
        <p:txBody>
          <a:bodyPr/>
          <a:lstStyle/>
          <a:p>
            <a:endParaRPr lang="en-US"/>
          </a:p>
        </p:txBody>
      </p:sp>
      <p:sp>
        <p:nvSpPr>
          <p:cNvPr id="21508" name="Text Box 8"/>
          <p:cNvSpPr txBox="1">
            <a:spLocks noChangeArrowheads="1"/>
          </p:cNvSpPr>
          <p:nvPr/>
        </p:nvSpPr>
        <p:spPr bwMode="auto">
          <a:xfrm>
            <a:off x="5410200" y="2438400"/>
            <a:ext cx="3200400" cy="1554163"/>
          </a:xfrm>
          <a:prstGeom prst="rect">
            <a:avLst/>
          </a:prstGeom>
          <a:noFill/>
          <a:ln w="9525">
            <a:noFill/>
            <a:miter lim="800000"/>
            <a:headEnd/>
            <a:tailEnd/>
          </a:ln>
        </p:spPr>
        <p:txBody>
          <a:bodyPr>
            <a:spAutoFit/>
          </a:bodyPr>
          <a:lstStyle/>
          <a:p>
            <a:pPr>
              <a:buFont typeface="Wingdings" pitchFamily="2" charset="2"/>
              <a:buNone/>
            </a:pPr>
            <a:r>
              <a:rPr lang="en-US" altLang="bg-BG" sz="3200">
                <a:solidFill>
                  <a:srgbClr val="FFFF00"/>
                </a:solidFill>
                <a:latin typeface="Arial Black" pitchFamily="34" charset="0"/>
              </a:rPr>
              <a:t>Population</a:t>
            </a:r>
          </a:p>
          <a:p>
            <a:pPr>
              <a:buFont typeface="Wingdings" pitchFamily="2" charset="2"/>
              <a:buNone/>
            </a:pPr>
            <a:r>
              <a:rPr lang="en-US" altLang="bg-BG" sz="3200">
                <a:solidFill>
                  <a:srgbClr val="FFFF00"/>
                </a:solidFill>
                <a:latin typeface="Arial Black" pitchFamily="34" charset="0"/>
              </a:rPr>
              <a:t>Parameters</a:t>
            </a:r>
          </a:p>
          <a:p>
            <a:pPr>
              <a:buFont typeface="Wingdings" pitchFamily="2" charset="2"/>
              <a:buNone/>
            </a:pPr>
            <a:r>
              <a:rPr lang="el-GR" altLang="bg-BG" sz="3200">
                <a:solidFill>
                  <a:srgbClr val="FFFF00"/>
                </a:solidFill>
                <a:sym typeface="WP Greek Century"/>
              </a:rPr>
              <a:t>μ</a:t>
            </a:r>
            <a:r>
              <a:rPr lang="en-US" altLang="bg-BG" sz="3200">
                <a:solidFill>
                  <a:srgbClr val="FFFF00"/>
                </a:solidFill>
                <a:latin typeface="Arial Black" pitchFamily="34" charset="0"/>
                <a:sym typeface="WP Greek Century"/>
              </a:rPr>
              <a:t>, </a:t>
            </a:r>
            <a:r>
              <a:rPr lang="el-GR" altLang="bg-BG" sz="3200">
                <a:solidFill>
                  <a:srgbClr val="FFFF00"/>
                </a:solidFill>
                <a:sym typeface="WP Greek Century"/>
              </a:rPr>
              <a:t>σ</a:t>
            </a:r>
            <a:r>
              <a:rPr lang="en-US" altLang="bg-BG" sz="3200">
                <a:solidFill>
                  <a:srgbClr val="FFFF00"/>
                </a:solidFill>
                <a:latin typeface="Arial Black" pitchFamily="34" charset="0"/>
                <a:sym typeface="WP Greek Century"/>
              </a:rPr>
              <a:t>, </a:t>
            </a:r>
            <a:r>
              <a:rPr lang="el-GR" altLang="bg-BG" sz="3200">
                <a:solidFill>
                  <a:srgbClr val="FFFF00"/>
                </a:solidFill>
                <a:sym typeface="WP Greek Century"/>
              </a:rPr>
              <a:t>σ</a:t>
            </a:r>
            <a:r>
              <a:rPr lang="en-US" altLang="bg-BG" sz="3200" baseline="30000">
                <a:solidFill>
                  <a:srgbClr val="FFFF00"/>
                </a:solidFill>
                <a:latin typeface="Arial Black" pitchFamily="34" charset="0"/>
                <a:sym typeface="WP Greek Century"/>
              </a:rPr>
              <a:t>2</a:t>
            </a:r>
            <a:endParaRPr lang="en-US" altLang="bg-BG" sz="3200" baseline="30000">
              <a:solidFill>
                <a:srgbClr val="FFFF00"/>
              </a:solidFill>
              <a:latin typeface="Arial Black" pitchFamily="34" charset="0"/>
            </a:endParaRPr>
          </a:p>
        </p:txBody>
      </p:sp>
      <p:sp>
        <p:nvSpPr>
          <p:cNvPr id="21509" name="Rectangle 2"/>
          <p:cNvSpPr>
            <a:spLocks noGrp="1" noChangeArrowheads="1"/>
          </p:cNvSpPr>
          <p:nvPr>
            <p:ph type="title"/>
          </p:nvPr>
        </p:nvSpPr>
        <p:spPr/>
        <p:txBody>
          <a:bodyPr/>
          <a:lstStyle/>
          <a:p>
            <a:pPr eaLnBrk="1" hangingPunct="1"/>
            <a:r>
              <a:rPr lang="en-US" altLang="bg-BG" b="1" smtClean="0"/>
              <a:t>Population vs Sample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3"/>
          <p:cNvSpPr>
            <a:spLocks noGrp="1" noChangeArrowheads="1"/>
          </p:cNvSpPr>
          <p:nvPr>
            <p:ph type="body" idx="1"/>
          </p:nvPr>
        </p:nvSpPr>
        <p:spPr/>
        <p:txBody>
          <a:bodyPr/>
          <a:lstStyle/>
          <a:p>
            <a:pPr eaLnBrk="1" hangingPunct="1"/>
            <a:r>
              <a:rPr lang="en-US" altLang="bg-BG" sz="2400" smtClean="0"/>
              <a:t>Some visual ways to summarize data:</a:t>
            </a:r>
          </a:p>
          <a:p>
            <a:pPr lvl="1" eaLnBrk="1" hangingPunct="1"/>
            <a:r>
              <a:rPr lang="en-US" altLang="bg-BG" sz="2400" smtClean="0"/>
              <a:t>Tables</a:t>
            </a:r>
          </a:p>
          <a:p>
            <a:pPr lvl="1" eaLnBrk="1" hangingPunct="1"/>
            <a:r>
              <a:rPr lang="en-US" altLang="bg-BG" sz="2400" smtClean="0"/>
              <a:t>Graphs</a:t>
            </a:r>
          </a:p>
          <a:p>
            <a:pPr lvl="2" eaLnBrk="1" hangingPunct="1"/>
            <a:r>
              <a:rPr lang="en-US" altLang="bg-BG" smtClean="0"/>
              <a:t>Bar charts</a:t>
            </a:r>
          </a:p>
          <a:p>
            <a:pPr lvl="2" eaLnBrk="1" hangingPunct="1"/>
            <a:r>
              <a:rPr lang="en-US" altLang="bg-BG" smtClean="0"/>
              <a:t>Histograms</a:t>
            </a:r>
          </a:p>
          <a:p>
            <a:pPr lvl="2" eaLnBrk="1" hangingPunct="1"/>
            <a:r>
              <a:rPr lang="en-US" altLang="bg-BG" smtClean="0"/>
              <a:t>Box plots</a:t>
            </a:r>
          </a:p>
        </p:txBody>
      </p:sp>
      <p:sp>
        <p:nvSpPr>
          <p:cNvPr id="188418" name="Rectangle 2"/>
          <p:cNvSpPr>
            <a:spLocks noGrp="1" noChangeArrowheads="1"/>
          </p:cNvSpPr>
          <p:nvPr>
            <p:ph type="title"/>
          </p:nvPr>
        </p:nvSpPr>
        <p:spPr/>
        <p:txBody>
          <a:bodyPr/>
          <a:lstStyle/>
          <a:p>
            <a:pPr eaLnBrk="1" hangingPunct="1"/>
            <a:r>
              <a:rPr lang="en-GB" altLang="bg-BG" b="1" smtClean="0"/>
              <a:t>Data processing</a:t>
            </a:r>
            <a:endParaRPr lang="bg-BG" altLang="bg-BG" b="1"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2"/>
          <p:cNvSpPr>
            <a:spLocks noGrp="1" noChangeArrowheads="1"/>
          </p:cNvSpPr>
          <p:nvPr>
            <p:ph type="title"/>
          </p:nvPr>
        </p:nvSpPr>
        <p:spPr/>
        <p:txBody>
          <a:bodyPr/>
          <a:lstStyle/>
          <a:p>
            <a:pPr eaLnBrk="1" hangingPunct="1"/>
            <a:r>
              <a:rPr lang="en-GB" altLang="bg-BG" b="1" smtClean="0"/>
              <a:t>Frequency table</a:t>
            </a:r>
            <a:endParaRPr lang="bg-BG" altLang="bg-BG" b="1" smtClean="0"/>
          </a:p>
        </p:txBody>
      </p:sp>
      <p:sp>
        <p:nvSpPr>
          <p:cNvPr id="189442" name="Rectangle 3"/>
          <p:cNvSpPr>
            <a:spLocks noGrp="1" noChangeArrowheads="1"/>
          </p:cNvSpPr>
          <p:nvPr>
            <p:ph type="body" idx="1"/>
          </p:nvPr>
        </p:nvSpPr>
        <p:spPr/>
        <p:txBody>
          <a:bodyPr/>
          <a:lstStyle/>
          <a:p>
            <a:pPr marL="609600" indent="-609600" eaLnBrk="1" hangingPunct="1"/>
            <a:r>
              <a:rPr lang="en-GB" altLang="bg-BG" sz="2400" b="1" smtClean="0"/>
              <a:t>Elements </a:t>
            </a:r>
            <a:endParaRPr lang="bg-BG" altLang="bg-BG" sz="2400" b="1" smtClean="0"/>
          </a:p>
          <a:p>
            <a:pPr marL="990600" lvl="1" indent="-533400" eaLnBrk="1" hangingPunct="1"/>
            <a:r>
              <a:rPr lang="en-GB" altLang="bg-BG" sz="2400" b="1" smtClean="0"/>
              <a:t>Formal</a:t>
            </a:r>
          </a:p>
          <a:p>
            <a:pPr marL="1752600" lvl="3" indent="-381000" eaLnBrk="1" hangingPunct="1">
              <a:buFontTx/>
              <a:buAutoNum type="arabicPeriod"/>
            </a:pPr>
            <a:r>
              <a:rPr lang="en-US" altLang="bg-BG" sz="2400" smtClean="0"/>
              <a:t>Title</a:t>
            </a:r>
            <a:r>
              <a:rPr lang="en-GB" altLang="bg-BG" sz="2400" smtClean="0"/>
              <a:t> </a:t>
            </a:r>
          </a:p>
          <a:p>
            <a:pPr marL="1752600" lvl="3" indent="-381000" eaLnBrk="1" hangingPunct="1">
              <a:buFontTx/>
              <a:buAutoNum type="arabicPeriod"/>
            </a:pPr>
            <a:r>
              <a:rPr lang="en-GB" altLang="bg-BG" sz="2400" smtClean="0"/>
              <a:t>Main column</a:t>
            </a:r>
          </a:p>
          <a:p>
            <a:pPr marL="1752600" lvl="3" indent="-381000" eaLnBrk="1" hangingPunct="1">
              <a:buFontTx/>
              <a:buAutoNum type="arabicPeriod"/>
            </a:pPr>
            <a:r>
              <a:rPr lang="en-GB" altLang="bg-BG" sz="2400" smtClean="0"/>
              <a:t>Main row</a:t>
            </a:r>
          </a:p>
          <a:p>
            <a:pPr marL="1752600" lvl="3" indent="-381000" eaLnBrk="1" hangingPunct="1">
              <a:buFontTx/>
              <a:buAutoNum type="arabicPeriod"/>
            </a:pPr>
            <a:r>
              <a:rPr lang="en-GB" altLang="bg-BG" sz="2400" smtClean="0"/>
              <a:t>Legend </a:t>
            </a:r>
          </a:p>
          <a:p>
            <a:pPr marL="990600" lvl="1" indent="-533400" eaLnBrk="1" hangingPunct="1"/>
            <a:r>
              <a:rPr lang="en-GB" altLang="bg-BG" sz="2400" b="1" smtClean="0"/>
              <a:t>Logical</a:t>
            </a:r>
            <a:endParaRPr lang="en-GB" altLang="bg-BG" sz="24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2"/>
          <p:cNvSpPr>
            <a:spLocks noGrp="1" noChangeArrowheads="1"/>
          </p:cNvSpPr>
          <p:nvPr>
            <p:ph type="title"/>
          </p:nvPr>
        </p:nvSpPr>
        <p:spPr/>
        <p:txBody>
          <a:bodyPr/>
          <a:lstStyle/>
          <a:p>
            <a:pPr eaLnBrk="1" hangingPunct="1"/>
            <a:r>
              <a:rPr lang="en-GB" altLang="bg-BG" b="1" smtClean="0"/>
              <a:t>Frequency table</a:t>
            </a:r>
            <a:endParaRPr lang="bg-BG" altLang="bg-BG" b="1" smtClean="0"/>
          </a:p>
        </p:txBody>
      </p:sp>
      <p:sp>
        <p:nvSpPr>
          <p:cNvPr id="191490" name="Text Box 3"/>
          <p:cNvSpPr txBox="1">
            <a:spLocks noChangeArrowheads="1"/>
          </p:cNvSpPr>
          <p:nvPr/>
        </p:nvSpPr>
        <p:spPr bwMode="auto">
          <a:xfrm>
            <a:off x="1763713" y="1628775"/>
            <a:ext cx="6084887" cy="641350"/>
          </a:xfrm>
          <a:prstGeom prst="rect">
            <a:avLst/>
          </a:prstGeom>
          <a:noFill/>
          <a:ln w="9525">
            <a:noFill/>
            <a:miter lim="800000"/>
            <a:headEnd/>
            <a:tailEnd/>
          </a:ln>
        </p:spPr>
        <p:txBody>
          <a:bodyPr>
            <a:spAutoFit/>
          </a:bodyPr>
          <a:lstStyle/>
          <a:p>
            <a:pPr>
              <a:spcBef>
                <a:spcPct val="50000"/>
              </a:spcBef>
            </a:pPr>
            <a:r>
              <a:rPr lang="en-US" altLang="bg-BG" b="1"/>
              <a:t>Table 1. </a:t>
            </a:r>
            <a:r>
              <a:rPr lang="bg-BG" altLang="bg-BG" b="1"/>
              <a:t>Anti-HBs (+)</a:t>
            </a:r>
            <a:r>
              <a:rPr lang="en-US" altLang="bg-BG" b="1"/>
              <a:t> outcomes per group from a HBV screening study</a:t>
            </a:r>
            <a:r>
              <a:rPr lang="bg-BG" altLang="bg-BG" b="1"/>
              <a:t>*</a:t>
            </a:r>
          </a:p>
        </p:txBody>
      </p:sp>
      <p:sp>
        <p:nvSpPr>
          <p:cNvPr id="191491" name="Text Box 6"/>
          <p:cNvSpPr txBox="1">
            <a:spLocks noChangeArrowheads="1"/>
          </p:cNvSpPr>
          <p:nvPr/>
        </p:nvSpPr>
        <p:spPr bwMode="auto">
          <a:xfrm>
            <a:off x="107950" y="1773238"/>
            <a:ext cx="619125" cy="366712"/>
          </a:xfrm>
          <a:prstGeom prst="rect">
            <a:avLst/>
          </a:prstGeom>
          <a:noFill/>
          <a:ln w="9525">
            <a:noFill/>
            <a:miter lim="800000"/>
            <a:headEnd/>
            <a:tailEnd/>
          </a:ln>
        </p:spPr>
        <p:txBody>
          <a:bodyPr wrap="none">
            <a:spAutoFit/>
          </a:bodyPr>
          <a:lstStyle/>
          <a:p>
            <a:r>
              <a:rPr lang="en-US" altLang="bg-BG">
                <a:latin typeface="Tahoma" pitchFamily="34" charset="0"/>
              </a:rPr>
              <a:t>Title</a:t>
            </a:r>
            <a:endParaRPr lang="bg-BG" altLang="bg-BG">
              <a:latin typeface="Tahoma" pitchFamily="34" charset="0"/>
            </a:endParaRPr>
          </a:p>
        </p:txBody>
      </p:sp>
      <p:sp>
        <p:nvSpPr>
          <p:cNvPr id="191492" name="Text Box 7"/>
          <p:cNvSpPr txBox="1">
            <a:spLocks noChangeArrowheads="1"/>
          </p:cNvSpPr>
          <p:nvPr/>
        </p:nvSpPr>
        <p:spPr bwMode="auto">
          <a:xfrm>
            <a:off x="107950" y="3860800"/>
            <a:ext cx="1458913" cy="366713"/>
          </a:xfrm>
          <a:prstGeom prst="rect">
            <a:avLst/>
          </a:prstGeom>
          <a:noFill/>
          <a:ln w="9525">
            <a:noFill/>
            <a:miter lim="800000"/>
            <a:headEnd/>
            <a:tailEnd/>
          </a:ln>
        </p:spPr>
        <p:txBody>
          <a:bodyPr wrap="none">
            <a:spAutoFit/>
          </a:bodyPr>
          <a:lstStyle/>
          <a:p>
            <a:r>
              <a:rPr lang="en-US" altLang="bg-BG">
                <a:latin typeface="Tahoma" pitchFamily="34" charset="0"/>
              </a:rPr>
              <a:t>Main column</a:t>
            </a:r>
            <a:endParaRPr lang="bg-BG" altLang="bg-BG">
              <a:latin typeface="Tahoma" pitchFamily="34" charset="0"/>
            </a:endParaRPr>
          </a:p>
        </p:txBody>
      </p:sp>
      <p:sp>
        <p:nvSpPr>
          <p:cNvPr id="191493" name="Text Box 8"/>
          <p:cNvSpPr txBox="1">
            <a:spLocks noChangeArrowheads="1"/>
          </p:cNvSpPr>
          <p:nvPr/>
        </p:nvSpPr>
        <p:spPr bwMode="auto">
          <a:xfrm>
            <a:off x="107950" y="5805488"/>
            <a:ext cx="920750" cy="366712"/>
          </a:xfrm>
          <a:prstGeom prst="rect">
            <a:avLst/>
          </a:prstGeom>
          <a:noFill/>
          <a:ln w="9525">
            <a:noFill/>
            <a:miter lim="800000"/>
            <a:headEnd/>
            <a:tailEnd/>
          </a:ln>
        </p:spPr>
        <p:txBody>
          <a:bodyPr wrap="none">
            <a:spAutoFit/>
          </a:bodyPr>
          <a:lstStyle/>
          <a:p>
            <a:r>
              <a:rPr lang="en-US" altLang="bg-BG">
                <a:latin typeface="Tahoma" pitchFamily="34" charset="0"/>
              </a:rPr>
              <a:t>Legend</a:t>
            </a:r>
            <a:endParaRPr lang="bg-BG" altLang="bg-BG">
              <a:latin typeface="Tahoma" pitchFamily="34" charset="0"/>
            </a:endParaRPr>
          </a:p>
        </p:txBody>
      </p:sp>
      <p:sp>
        <p:nvSpPr>
          <p:cNvPr id="191494" name="Text Box 9"/>
          <p:cNvSpPr txBox="1">
            <a:spLocks noChangeArrowheads="1"/>
          </p:cNvSpPr>
          <p:nvPr/>
        </p:nvSpPr>
        <p:spPr bwMode="auto">
          <a:xfrm>
            <a:off x="107950" y="2349500"/>
            <a:ext cx="1108075" cy="366713"/>
          </a:xfrm>
          <a:prstGeom prst="rect">
            <a:avLst/>
          </a:prstGeom>
          <a:noFill/>
          <a:ln w="9525">
            <a:noFill/>
            <a:miter lim="800000"/>
            <a:headEnd/>
            <a:tailEnd/>
          </a:ln>
        </p:spPr>
        <p:txBody>
          <a:bodyPr wrap="none">
            <a:spAutoFit/>
          </a:bodyPr>
          <a:lstStyle/>
          <a:p>
            <a:r>
              <a:rPr lang="en-US" altLang="bg-BG">
                <a:latin typeface="Tahoma" pitchFamily="34" charset="0"/>
              </a:rPr>
              <a:t>Main row</a:t>
            </a:r>
            <a:endParaRPr lang="bg-BG" altLang="bg-BG">
              <a:latin typeface="Tahoma" pitchFamily="34" charset="0"/>
            </a:endParaRPr>
          </a:p>
        </p:txBody>
      </p:sp>
      <p:sp>
        <p:nvSpPr>
          <p:cNvPr id="191495" name="Text Box 163"/>
          <p:cNvSpPr txBox="1">
            <a:spLocks noChangeArrowheads="1"/>
          </p:cNvSpPr>
          <p:nvPr/>
        </p:nvSpPr>
        <p:spPr bwMode="auto">
          <a:xfrm>
            <a:off x="1752600" y="5835650"/>
            <a:ext cx="6084888" cy="366713"/>
          </a:xfrm>
          <a:prstGeom prst="rect">
            <a:avLst/>
          </a:prstGeom>
          <a:noFill/>
          <a:ln w="9525">
            <a:noFill/>
            <a:miter lim="800000"/>
            <a:headEnd/>
            <a:tailEnd/>
          </a:ln>
        </p:spPr>
        <p:txBody>
          <a:bodyPr>
            <a:spAutoFit/>
          </a:bodyPr>
          <a:lstStyle/>
          <a:p>
            <a:pPr>
              <a:spcBef>
                <a:spcPct val="50000"/>
              </a:spcBef>
            </a:pPr>
            <a:r>
              <a:rPr lang="en-US" altLang="bg-BG" b="1" i="1"/>
              <a:t>* Part of TPTBHB Project</a:t>
            </a:r>
            <a:endParaRPr lang="bg-BG" altLang="bg-BG" b="1" i="1"/>
          </a:p>
        </p:txBody>
      </p:sp>
      <p:graphicFrame>
        <p:nvGraphicFramePr>
          <p:cNvPr id="113870" name="Group 206"/>
          <p:cNvGraphicFramePr>
            <a:graphicFrameLocks noGrp="1"/>
          </p:cNvGraphicFramePr>
          <p:nvPr>
            <p:ph idx="1"/>
          </p:nvPr>
        </p:nvGraphicFramePr>
        <p:xfrm>
          <a:off x="1752600" y="2286000"/>
          <a:ext cx="6934200" cy="3249613"/>
        </p:xfrm>
        <a:graphic>
          <a:graphicData uri="http://schemas.openxmlformats.org/drawingml/2006/table">
            <a:tbl>
              <a:tblPr/>
              <a:tblGrid>
                <a:gridCol w="3176588"/>
                <a:gridCol w="2420937"/>
                <a:gridCol w="1336675"/>
              </a:tblGrid>
              <a:tr h="3841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Screened</a:t>
                      </a: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group</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Number of </a:t>
                      </a:r>
                      <a:r>
                        <a:rPr kumimoji="0" lang="bg-BG"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Anti-HBs</a:t>
                      </a: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cases</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052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bg-BG"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Chilldren</a:t>
                      </a: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bg-BG"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of</a:t>
                      </a: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7 y.</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endParaRPr kumimoji="0" lang="bg-BG" altLang="bg-BG" sz="18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6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bg-BG"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Chilldren</a:t>
                      </a: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bg-BG"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of</a:t>
                      </a: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11 y.</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23%</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bg-BG"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Chilldren</a:t>
                      </a: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bg-BG"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of</a:t>
                      </a: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17 y.</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0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bg-BG"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Roma</a:t>
                      </a: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bg-BG"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people</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8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rPr>
                        <a:t>C</a:t>
                      </a:r>
                      <a:r>
                        <a:rPr kumimoji="0" lang="bg-BG" altLang="bg-BG" sz="1800" b="1" i="0" u="none" strike="noStrike" cap="none" normalizeH="0" baseline="0" dirty="0" err="1" smtClean="0">
                          <a:ln>
                            <a:noFill/>
                          </a:ln>
                          <a:solidFill>
                            <a:schemeClr val="tx1"/>
                          </a:solidFill>
                          <a:effectLst/>
                          <a:latin typeface="Arial" panose="020B0604020202020204" pitchFamily="34" charset="0"/>
                        </a:rPr>
                        <a:t>ontacts</a:t>
                      </a:r>
                      <a:r>
                        <a:rPr kumimoji="0" lang="bg-BG" altLang="bg-BG" sz="1800" b="1" i="0" u="none" strike="noStrike" cap="none" normalizeH="0" baseline="0" dirty="0" smtClean="0">
                          <a:ln>
                            <a:noFill/>
                          </a:ln>
                          <a:solidFill>
                            <a:schemeClr val="tx1"/>
                          </a:solidFill>
                          <a:effectLst/>
                          <a:latin typeface="Arial" panose="020B0604020202020204" pitchFamily="34" charset="0"/>
                        </a:rPr>
                        <a:t> </a:t>
                      </a:r>
                      <a:r>
                        <a:rPr kumimoji="0" lang="bg-BG" altLang="bg-BG" sz="1800" b="1" i="0" u="none" strike="noStrike" cap="none" normalizeH="0" baseline="0" dirty="0" err="1" smtClean="0">
                          <a:ln>
                            <a:noFill/>
                          </a:ln>
                          <a:solidFill>
                            <a:schemeClr val="tx1"/>
                          </a:solidFill>
                          <a:effectLst/>
                          <a:latin typeface="Arial" panose="020B0604020202020204" pitchFamily="34" charset="0"/>
                        </a:rPr>
                        <a:t>in</a:t>
                      </a:r>
                      <a:r>
                        <a:rPr kumimoji="0" lang="en-US" altLang="bg-BG" sz="1800" b="1" i="0" u="none" strike="noStrike" cap="none" normalizeH="0" baseline="0" dirty="0" smtClean="0">
                          <a:ln>
                            <a:noFill/>
                          </a:ln>
                          <a:solidFill>
                            <a:schemeClr val="tx1"/>
                          </a:solidFill>
                          <a:effectLst/>
                          <a:latin typeface="Arial" panose="020B0604020202020204" pitchFamily="34" charset="0"/>
                        </a:rPr>
                        <a:t> </a:t>
                      </a:r>
                      <a:r>
                        <a:rPr kumimoji="0" lang="bg-BG" altLang="bg-BG" sz="1800" b="1" i="0" u="none" strike="noStrike" cap="none" normalizeH="0" baseline="0" dirty="0" err="1" smtClean="0">
                          <a:ln>
                            <a:noFill/>
                          </a:ln>
                          <a:solidFill>
                            <a:schemeClr val="tx1"/>
                          </a:solidFill>
                          <a:effectLst/>
                          <a:latin typeface="Arial" panose="020B0604020202020204" pitchFamily="34" charset="0"/>
                        </a:rPr>
                        <a:t>family</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052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Health </a:t>
                      </a:r>
                      <a:r>
                        <a:rPr kumimoji="0" lang="bg-BG"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professionals</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13</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43%</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Total</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30</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1534" name="Rectangle 47"/>
          <p:cNvSpPr>
            <a:spLocks noChangeArrowheads="1"/>
          </p:cNvSpPr>
          <p:nvPr/>
        </p:nvSpPr>
        <p:spPr bwMode="auto">
          <a:xfrm>
            <a:off x="568325" y="1138238"/>
            <a:ext cx="1978025" cy="457200"/>
          </a:xfrm>
          <a:prstGeom prst="rect">
            <a:avLst/>
          </a:prstGeom>
          <a:noFill/>
          <a:ln w="9525">
            <a:noFill/>
            <a:miter lim="800000"/>
            <a:headEnd/>
            <a:tailEnd/>
          </a:ln>
        </p:spPr>
        <p:txBody>
          <a:bodyPr wrap="none">
            <a:spAutoFit/>
          </a:bodyPr>
          <a:lstStyle/>
          <a:p>
            <a:r>
              <a:rPr lang="en-GB" altLang="bg-BG" sz="2400" b="1">
                <a:solidFill>
                  <a:srgbClr val="FF0000"/>
                </a:solidFill>
              </a:rPr>
              <a:t>Simple table</a:t>
            </a:r>
            <a:endParaRPr lang="bg-BG" altLang="bg-BG" sz="2400" b="1">
              <a:solidFill>
                <a:srgbClr val="FF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2"/>
          <p:cNvSpPr>
            <a:spLocks noGrp="1" noChangeArrowheads="1"/>
          </p:cNvSpPr>
          <p:nvPr>
            <p:ph type="title"/>
          </p:nvPr>
        </p:nvSpPr>
        <p:spPr/>
        <p:txBody>
          <a:bodyPr/>
          <a:lstStyle/>
          <a:p>
            <a:pPr eaLnBrk="1" hangingPunct="1"/>
            <a:r>
              <a:rPr lang="en-GB" altLang="bg-BG" b="1" smtClean="0"/>
              <a:t>Frequency table</a:t>
            </a:r>
            <a:endParaRPr lang="bg-BG" altLang="bg-BG" b="1" smtClean="0"/>
          </a:p>
        </p:txBody>
      </p:sp>
      <p:sp>
        <p:nvSpPr>
          <p:cNvPr id="193538" name="Text Box 3"/>
          <p:cNvSpPr txBox="1">
            <a:spLocks noChangeArrowheads="1"/>
          </p:cNvSpPr>
          <p:nvPr/>
        </p:nvSpPr>
        <p:spPr bwMode="auto">
          <a:xfrm>
            <a:off x="1447800" y="2133600"/>
            <a:ext cx="7162800" cy="366713"/>
          </a:xfrm>
          <a:prstGeom prst="rect">
            <a:avLst/>
          </a:prstGeom>
          <a:noFill/>
          <a:ln w="9525">
            <a:noFill/>
            <a:miter lim="800000"/>
            <a:headEnd/>
            <a:tailEnd/>
          </a:ln>
        </p:spPr>
        <p:txBody>
          <a:bodyPr>
            <a:spAutoFit/>
          </a:bodyPr>
          <a:lstStyle/>
          <a:p>
            <a:pPr>
              <a:spcBef>
                <a:spcPct val="50000"/>
              </a:spcBef>
            </a:pPr>
            <a:r>
              <a:rPr lang="en-US" altLang="bg-BG" b="1"/>
              <a:t>Table 2. HBV high-risk groups to be screened by residence</a:t>
            </a:r>
            <a:r>
              <a:rPr lang="bg-BG" altLang="bg-BG" b="1"/>
              <a:t>*</a:t>
            </a:r>
          </a:p>
        </p:txBody>
      </p:sp>
      <p:sp>
        <p:nvSpPr>
          <p:cNvPr id="193539" name="Text Box 42"/>
          <p:cNvSpPr txBox="1">
            <a:spLocks noChangeArrowheads="1"/>
          </p:cNvSpPr>
          <p:nvPr/>
        </p:nvSpPr>
        <p:spPr bwMode="auto">
          <a:xfrm>
            <a:off x="1371600" y="5881688"/>
            <a:ext cx="6084888" cy="366712"/>
          </a:xfrm>
          <a:prstGeom prst="rect">
            <a:avLst/>
          </a:prstGeom>
          <a:noFill/>
          <a:ln w="9525">
            <a:noFill/>
            <a:miter lim="800000"/>
            <a:headEnd/>
            <a:tailEnd/>
          </a:ln>
        </p:spPr>
        <p:txBody>
          <a:bodyPr>
            <a:spAutoFit/>
          </a:bodyPr>
          <a:lstStyle/>
          <a:p>
            <a:pPr>
              <a:spcBef>
                <a:spcPct val="50000"/>
              </a:spcBef>
            </a:pPr>
            <a:r>
              <a:rPr lang="en-US" altLang="bg-BG" b="1" i="1"/>
              <a:t>* Part of TPTBHB Project</a:t>
            </a:r>
            <a:endParaRPr lang="bg-BG" altLang="bg-BG" b="1" i="1"/>
          </a:p>
        </p:txBody>
      </p:sp>
      <p:sp>
        <p:nvSpPr>
          <p:cNvPr id="193540" name="Rectangle 43"/>
          <p:cNvSpPr>
            <a:spLocks noChangeArrowheads="1"/>
          </p:cNvSpPr>
          <p:nvPr/>
        </p:nvSpPr>
        <p:spPr bwMode="auto">
          <a:xfrm>
            <a:off x="533400" y="1527175"/>
            <a:ext cx="5464175" cy="457200"/>
          </a:xfrm>
          <a:prstGeom prst="rect">
            <a:avLst/>
          </a:prstGeom>
          <a:noFill/>
          <a:ln w="9525">
            <a:noFill/>
            <a:miter lim="800000"/>
            <a:headEnd/>
            <a:tailEnd/>
          </a:ln>
        </p:spPr>
        <p:txBody>
          <a:bodyPr wrap="none">
            <a:spAutoFit/>
          </a:bodyPr>
          <a:lstStyle/>
          <a:p>
            <a:r>
              <a:rPr lang="bg-BG" altLang="bg-BG" sz="2400" b="1">
                <a:solidFill>
                  <a:srgbClr val="FF0000"/>
                </a:solidFill>
              </a:rPr>
              <a:t>C</a:t>
            </a:r>
            <a:r>
              <a:rPr lang="en-GB" altLang="bg-BG" sz="2400" b="1">
                <a:solidFill>
                  <a:srgbClr val="FF0000"/>
                </a:solidFill>
              </a:rPr>
              <a:t>ontingency table (cross tabulation)</a:t>
            </a:r>
            <a:endParaRPr lang="bg-BG" altLang="bg-BG" sz="2400" b="1">
              <a:solidFill>
                <a:srgbClr val="FF0000"/>
              </a:solidFill>
            </a:endParaRPr>
          </a:p>
        </p:txBody>
      </p:sp>
      <p:graphicFrame>
        <p:nvGraphicFramePr>
          <p:cNvPr id="137304" name="Group 88"/>
          <p:cNvGraphicFramePr>
            <a:graphicFrameLocks noGrp="1"/>
          </p:cNvGraphicFramePr>
          <p:nvPr>
            <p:ph idx="1"/>
          </p:nvPr>
        </p:nvGraphicFramePr>
        <p:xfrm>
          <a:off x="228600" y="2636838"/>
          <a:ext cx="8686800" cy="2870200"/>
        </p:xfrm>
        <a:graphic>
          <a:graphicData uri="http://schemas.openxmlformats.org/drawingml/2006/table">
            <a:tbl>
              <a:tblPr/>
              <a:tblGrid>
                <a:gridCol w="3352800"/>
                <a:gridCol w="1293813"/>
                <a:gridCol w="1547812"/>
                <a:gridCol w="1285875"/>
                <a:gridCol w="1206500"/>
              </a:tblGrid>
              <a:tr h="7112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Smolyan</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Zlatograd</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bg-BG" sz="18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Rudozem</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Subtotal</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816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Contacts in family</a:t>
                      </a:r>
                      <a:endPar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65</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20</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15</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bg-BG" altLang="bg-BG"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61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rPr>
                        <a:t>Health professionals</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98</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30</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22</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150</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rPr>
                        <a:t>Roma people</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65</a:t>
                      </a:r>
                      <a:endParaRPr kumimoji="0" lang="bg-BG" altLang="bg-BG"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20</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15</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9750">
                <a:tc gridSpan="4">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Total</a:t>
                      </a: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bg-BG"/>
                    </a:p>
                  </a:txBody>
                  <a:tcPr/>
                </a:tc>
                <a:tc hMerge="1">
                  <a:txBody>
                    <a:bodyPr/>
                    <a:lstStyle/>
                    <a:p>
                      <a:endParaRPr lang="bg-BG"/>
                    </a:p>
                  </a:txBody>
                  <a:tcPr/>
                </a:tc>
                <a:tc hMerge="1">
                  <a:txBody>
                    <a:bodyPr/>
                    <a:lstStyle/>
                    <a:p>
                      <a:endParaRPr lang="bg-BG"/>
                    </a:p>
                  </a:txBody>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bg-BG" altLang="bg-BG"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350</a:t>
                      </a:r>
                      <a:endParaRPr kumimoji="0" lang="bg-BG" altLang="bg-BG" sz="1800" b="1" i="0" u="none" strike="noStrike" cap="none" normalizeH="0" baseline="0" dirty="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3579" name="TextBox 1"/>
          <p:cNvSpPr txBox="1">
            <a:spLocks noChangeArrowheads="1"/>
          </p:cNvSpPr>
          <p:nvPr/>
        </p:nvSpPr>
        <p:spPr bwMode="auto">
          <a:xfrm>
            <a:off x="2209800" y="2667000"/>
            <a:ext cx="1447800" cy="369888"/>
          </a:xfrm>
          <a:prstGeom prst="rect">
            <a:avLst/>
          </a:prstGeom>
          <a:noFill/>
          <a:ln w="9525">
            <a:noFill/>
            <a:miter lim="800000"/>
            <a:headEnd/>
            <a:tailEnd/>
          </a:ln>
        </p:spPr>
        <p:txBody>
          <a:bodyPr>
            <a:spAutoFit/>
          </a:bodyPr>
          <a:lstStyle/>
          <a:p>
            <a:r>
              <a:rPr lang="en-US" b="1"/>
              <a:t>Residence</a:t>
            </a:r>
            <a:endParaRPr lang="bg-BG" b="1"/>
          </a:p>
        </p:txBody>
      </p:sp>
      <p:sp>
        <p:nvSpPr>
          <p:cNvPr id="193580" name="TextBox 7"/>
          <p:cNvSpPr txBox="1">
            <a:spLocks noChangeArrowheads="1"/>
          </p:cNvSpPr>
          <p:nvPr/>
        </p:nvSpPr>
        <p:spPr bwMode="auto">
          <a:xfrm>
            <a:off x="304800" y="2943225"/>
            <a:ext cx="1447800" cy="369888"/>
          </a:xfrm>
          <a:prstGeom prst="rect">
            <a:avLst/>
          </a:prstGeom>
          <a:noFill/>
          <a:ln w="9525">
            <a:noFill/>
            <a:miter lim="800000"/>
            <a:headEnd/>
            <a:tailEnd/>
          </a:ln>
        </p:spPr>
        <p:txBody>
          <a:bodyPr>
            <a:spAutoFit/>
          </a:bodyPr>
          <a:lstStyle/>
          <a:p>
            <a:r>
              <a:rPr lang="en-US" b="1"/>
              <a:t>Risk group</a:t>
            </a:r>
            <a:endParaRPr lang="bg-BG" b="1"/>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2"/>
          <p:cNvSpPr>
            <a:spLocks noGrp="1" noChangeArrowheads="1"/>
          </p:cNvSpPr>
          <p:nvPr>
            <p:ph type="title"/>
          </p:nvPr>
        </p:nvSpPr>
        <p:spPr/>
        <p:txBody>
          <a:bodyPr/>
          <a:lstStyle/>
          <a:p>
            <a:pPr eaLnBrk="1" hangingPunct="1"/>
            <a:r>
              <a:rPr lang="en-US" altLang="bg-BG" b="1" smtClean="0"/>
              <a:t>Graphical summaries</a:t>
            </a:r>
          </a:p>
        </p:txBody>
      </p:sp>
      <p:graphicFrame>
        <p:nvGraphicFramePr>
          <p:cNvPr id="3" name="Content Placeholder 2"/>
          <p:cNvGraphicFramePr>
            <a:graphicFrameLocks noGrp="1"/>
          </p:cNvGraphicFramePr>
          <p:nvPr>
            <p:ph idx="1"/>
          </p:nvPr>
        </p:nvGraphicFramePr>
        <p:xfrm>
          <a:off x="533400" y="1524000"/>
          <a:ext cx="8229600" cy="4948238"/>
        </p:xfrm>
        <a:graphic>
          <a:graphicData uri="http://schemas.openxmlformats.org/drawingml/2006/table">
            <a:tbl>
              <a:tblPr firstRow="1" bandRow="1">
                <a:tableStyleId>{B301B821-A1FF-4177-AEE7-76D212191A09}</a:tableStyleId>
              </a:tblPr>
              <a:tblGrid>
                <a:gridCol w="2133600"/>
                <a:gridCol w="1981200"/>
                <a:gridCol w="4114800"/>
              </a:tblGrid>
              <a:tr h="370840">
                <a:tc>
                  <a:txBody>
                    <a:bodyPr/>
                    <a:lstStyle/>
                    <a:p>
                      <a:pPr algn="ctr"/>
                      <a:r>
                        <a:rPr lang="en-US" baseline="0" dirty="0" smtClean="0"/>
                        <a:t>Variable</a:t>
                      </a:r>
                      <a:endParaRPr lang="bg-BG" dirty="0"/>
                    </a:p>
                  </a:txBody>
                  <a:tcPr/>
                </a:tc>
                <a:tc>
                  <a:txBody>
                    <a:bodyPr/>
                    <a:lstStyle/>
                    <a:p>
                      <a:pPr algn="ctr"/>
                      <a:r>
                        <a:rPr lang="en-US" dirty="0" smtClean="0"/>
                        <a:t>Graph</a:t>
                      </a:r>
                      <a:endParaRPr lang="bg-BG" dirty="0"/>
                    </a:p>
                  </a:txBody>
                  <a:tcPr/>
                </a:tc>
                <a:tc>
                  <a:txBody>
                    <a:bodyPr/>
                    <a:lstStyle/>
                    <a:p>
                      <a:pPr algn="ctr"/>
                      <a:r>
                        <a:rPr lang="en-US" dirty="0" smtClean="0"/>
                        <a:t>Statistics</a:t>
                      </a:r>
                      <a:endParaRPr lang="bg-BG" dirty="0"/>
                    </a:p>
                  </a:txBody>
                  <a:tcPr/>
                </a:tc>
              </a:tr>
              <a:tr h="370840">
                <a:tc>
                  <a:txBody>
                    <a:bodyPr/>
                    <a:lstStyle/>
                    <a:p>
                      <a:r>
                        <a:rPr lang="en-US" b="1" dirty="0" smtClean="0"/>
                        <a:t>One qualitative</a:t>
                      </a:r>
                      <a:endParaRPr lang="bg-BG" b="1" dirty="0"/>
                    </a:p>
                  </a:txBody>
                  <a:tcPr anchor="ctr"/>
                </a:tc>
                <a:tc>
                  <a:txBody>
                    <a:bodyPr/>
                    <a:lstStyle/>
                    <a:p>
                      <a:r>
                        <a:rPr lang="en-US" dirty="0" smtClean="0"/>
                        <a:t>Bar chart</a:t>
                      </a:r>
                    </a:p>
                    <a:p>
                      <a:r>
                        <a:rPr lang="en-US" dirty="0" smtClean="0"/>
                        <a:t>Pie chart</a:t>
                      </a:r>
                      <a:endParaRPr lang="bg-BG" dirty="0"/>
                    </a:p>
                  </a:txBody>
                  <a:tcPr anchor="ctr"/>
                </a:tc>
                <a:tc>
                  <a:txBody>
                    <a:bodyPr/>
                    <a:lstStyle/>
                    <a:p>
                      <a:r>
                        <a:rPr lang="en-US" dirty="0" smtClean="0"/>
                        <a:t>Frequency table</a:t>
                      </a:r>
                    </a:p>
                    <a:p>
                      <a:r>
                        <a:rPr lang="en-US" dirty="0" smtClean="0"/>
                        <a:t>Relative frequency table</a:t>
                      </a:r>
                    </a:p>
                    <a:p>
                      <a:r>
                        <a:rPr lang="en-US" dirty="0" smtClean="0"/>
                        <a:t>Proportion</a:t>
                      </a:r>
                      <a:endParaRPr lang="bg-BG" dirty="0"/>
                    </a:p>
                  </a:txBody>
                  <a:tcPr anchor="ctr"/>
                </a:tc>
              </a:tr>
              <a:tr h="370840">
                <a:tc>
                  <a:txBody>
                    <a:bodyPr/>
                    <a:lstStyle/>
                    <a:p>
                      <a:r>
                        <a:rPr lang="en-US" b="1" dirty="0" smtClean="0"/>
                        <a:t>Two qualitative</a:t>
                      </a:r>
                      <a:endParaRPr lang="bg-BG" b="1" dirty="0"/>
                    </a:p>
                  </a:txBody>
                  <a:tcPr anchor="ctr"/>
                </a:tc>
                <a:tc>
                  <a:txBody>
                    <a:bodyPr/>
                    <a:lstStyle/>
                    <a:p>
                      <a:r>
                        <a:rPr lang="en-US" dirty="0" smtClean="0"/>
                        <a:t>Side-by-side bar chart</a:t>
                      </a:r>
                    </a:p>
                    <a:p>
                      <a:r>
                        <a:rPr lang="en-US" dirty="0" smtClean="0"/>
                        <a:t>Segmented bar chart</a:t>
                      </a:r>
                      <a:endParaRPr lang="bg-BG" dirty="0"/>
                    </a:p>
                  </a:txBody>
                  <a:tcPr anchor="ctr"/>
                </a:tc>
                <a:tc>
                  <a:txBody>
                    <a:bodyPr/>
                    <a:lstStyle/>
                    <a:p>
                      <a:r>
                        <a:rPr lang="en-US" dirty="0" smtClean="0"/>
                        <a:t>Two-way table</a:t>
                      </a:r>
                    </a:p>
                    <a:p>
                      <a:r>
                        <a:rPr lang="en-US" dirty="0" smtClean="0"/>
                        <a:t>Difference in proportions</a:t>
                      </a:r>
                    </a:p>
                  </a:txBody>
                  <a:tcPr anchor="ctr"/>
                </a:tc>
              </a:tr>
              <a:tr h="370840">
                <a:tc>
                  <a:txBody>
                    <a:bodyPr/>
                    <a:lstStyle/>
                    <a:p>
                      <a:r>
                        <a:rPr lang="en-US" b="1" dirty="0" smtClean="0"/>
                        <a:t>One quantitative</a:t>
                      </a:r>
                      <a:endParaRPr lang="bg-BG" b="1" dirty="0"/>
                    </a:p>
                  </a:txBody>
                  <a:tcPr anchor="ctr"/>
                </a:tc>
                <a:tc>
                  <a:txBody>
                    <a:bodyPr/>
                    <a:lstStyle/>
                    <a:p>
                      <a:r>
                        <a:rPr lang="en-US" dirty="0" err="1" smtClean="0"/>
                        <a:t>Dotplot</a:t>
                      </a:r>
                      <a:endParaRPr lang="en-US" dirty="0" smtClean="0"/>
                    </a:p>
                    <a:p>
                      <a:r>
                        <a:rPr lang="en-US" dirty="0" smtClean="0"/>
                        <a:t>Histogram</a:t>
                      </a:r>
                    </a:p>
                    <a:p>
                      <a:r>
                        <a:rPr lang="en-US" dirty="0" smtClean="0"/>
                        <a:t>Boxplot</a:t>
                      </a:r>
                      <a:endParaRPr lang="bg-BG" dirty="0"/>
                    </a:p>
                  </a:txBody>
                  <a:tcPr anchor="ctr"/>
                </a:tc>
                <a:tc>
                  <a:txBody>
                    <a:bodyPr/>
                    <a:lstStyle/>
                    <a:p>
                      <a:r>
                        <a:rPr lang="en-US" dirty="0" smtClean="0"/>
                        <a:t>Measures of central</a:t>
                      </a:r>
                      <a:r>
                        <a:rPr lang="en-US" baseline="0" dirty="0" smtClean="0"/>
                        <a:t> tendency</a:t>
                      </a:r>
                    </a:p>
                    <a:p>
                      <a:r>
                        <a:rPr lang="en-US" dirty="0" smtClean="0"/>
                        <a:t>Measures of spread</a:t>
                      </a:r>
                    </a:p>
                    <a:p>
                      <a:r>
                        <a:rPr lang="en-US" dirty="0" smtClean="0"/>
                        <a:t>Other: five number summary, percentiles,</a:t>
                      </a:r>
                      <a:r>
                        <a:rPr lang="en-US" baseline="0" dirty="0" smtClean="0"/>
                        <a:t> </a:t>
                      </a:r>
                      <a:r>
                        <a:rPr lang="en-US" dirty="0" smtClean="0"/>
                        <a:t>distribution shape</a:t>
                      </a:r>
                      <a:endParaRPr lang="bg-BG" dirty="0"/>
                    </a:p>
                  </a:txBody>
                  <a:tcPr anchor="ctr"/>
                </a:tc>
              </a:tr>
              <a:tr h="370840">
                <a:tc>
                  <a:txBody>
                    <a:bodyPr/>
                    <a:lstStyle/>
                    <a:p>
                      <a:r>
                        <a:rPr lang="en-US" b="1" dirty="0" smtClean="0"/>
                        <a:t>One quantitative by one qualitative</a:t>
                      </a:r>
                      <a:endParaRPr lang="bg-BG" b="1" dirty="0"/>
                    </a:p>
                  </a:txBody>
                  <a:tcPr anchor="ctr"/>
                </a:tc>
                <a:tc>
                  <a:txBody>
                    <a:bodyPr/>
                    <a:lstStyle/>
                    <a:p>
                      <a:r>
                        <a:rPr lang="en-US" dirty="0" smtClean="0"/>
                        <a:t>Side-by-side boxplots</a:t>
                      </a:r>
                    </a:p>
                    <a:p>
                      <a:r>
                        <a:rPr lang="en-US" dirty="0" smtClean="0"/>
                        <a:t>Stacked </a:t>
                      </a:r>
                      <a:r>
                        <a:rPr lang="en-US" dirty="0" err="1" smtClean="0"/>
                        <a:t>dotplots</a:t>
                      </a:r>
                      <a:endParaRPr lang="bg-BG" dirty="0"/>
                    </a:p>
                  </a:txBody>
                  <a:tcPr anchor="ctr"/>
                </a:tc>
                <a:tc>
                  <a:txBody>
                    <a:bodyPr/>
                    <a:lstStyle/>
                    <a:p>
                      <a:r>
                        <a:rPr lang="en-US" dirty="0" smtClean="0"/>
                        <a:t>Statistics broken down by group</a:t>
                      </a:r>
                    </a:p>
                    <a:p>
                      <a:r>
                        <a:rPr lang="en-US" dirty="0" smtClean="0"/>
                        <a:t>Difference in means</a:t>
                      </a:r>
                      <a:endParaRPr lang="bg-BG" dirty="0"/>
                    </a:p>
                  </a:txBody>
                  <a:tcPr anchor="ctr"/>
                </a:tc>
              </a:tr>
              <a:tr h="370840">
                <a:tc>
                  <a:txBody>
                    <a:bodyPr/>
                    <a:lstStyle/>
                    <a:p>
                      <a:r>
                        <a:rPr lang="en-US" b="1" dirty="0" smtClean="0"/>
                        <a:t>Two quantitative</a:t>
                      </a:r>
                      <a:endParaRPr lang="bg-BG" b="1" dirty="0"/>
                    </a:p>
                  </a:txBody>
                  <a:tcPr anchor="ctr"/>
                </a:tc>
                <a:tc>
                  <a:txBody>
                    <a:bodyPr/>
                    <a:lstStyle/>
                    <a:p>
                      <a:r>
                        <a:rPr lang="en-US" dirty="0" smtClean="0"/>
                        <a:t>Scatterplot</a:t>
                      </a:r>
                      <a:endParaRPr lang="bg-BG" dirty="0"/>
                    </a:p>
                  </a:txBody>
                  <a:tcPr anchor="ctr"/>
                </a:tc>
                <a:tc>
                  <a:txBody>
                    <a:bodyPr/>
                    <a:lstStyle/>
                    <a:p>
                      <a:r>
                        <a:rPr lang="en-US" dirty="0" smtClean="0"/>
                        <a:t>Correlation</a:t>
                      </a:r>
                      <a:endParaRPr lang="bg-BG" dirty="0"/>
                    </a:p>
                  </a:txBody>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p:cNvSpPr>
            <a:spLocks noGrp="1" noChangeArrowheads="1"/>
          </p:cNvSpPr>
          <p:nvPr>
            <p:ph type="title"/>
          </p:nvPr>
        </p:nvSpPr>
        <p:spPr/>
        <p:txBody>
          <a:bodyPr/>
          <a:lstStyle/>
          <a:p>
            <a:pPr eaLnBrk="1" hangingPunct="1"/>
            <a:r>
              <a:rPr lang="en-US" altLang="bg-BG" b="1" smtClean="0"/>
              <a:t>Bar chart</a:t>
            </a:r>
          </a:p>
        </p:txBody>
      </p:sp>
      <p:sp>
        <p:nvSpPr>
          <p:cNvPr id="196610" name="Rectangle 3"/>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altLang="bg-BG" sz="2400"/>
              <a:t>Bar chart is a way to visually represent qualitative data.</a:t>
            </a:r>
          </a:p>
          <a:p>
            <a:pPr marL="342900" indent="-342900">
              <a:lnSpc>
                <a:spcPct val="90000"/>
              </a:lnSpc>
              <a:spcBef>
                <a:spcPct val="20000"/>
              </a:spcBef>
              <a:buFontTx/>
              <a:buChar char="•"/>
            </a:pPr>
            <a:r>
              <a:rPr lang="en-US" altLang="bg-BG" sz="2400"/>
              <a:t>Data is displayed either horizontally or vertically and allows viewers to compare items, such as amounts, characteristics, and frequency.</a:t>
            </a:r>
          </a:p>
          <a:p>
            <a:pPr marL="342900" indent="-342900">
              <a:lnSpc>
                <a:spcPct val="90000"/>
              </a:lnSpc>
              <a:spcBef>
                <a:spcPct val="20000"/>
              </a:spcBef>
              <a:buFontTx/>
              <a:buChar char="•"/>
            </a:pPr>
            <a:r>
              <a:rPr lang="en-US" altLang="bg-BG" sz="2400"/>
              <a:t>Bars are arranged in order of frequency, so more important categories are emphasized.</a:t>
            </a:r>
          </a:p>
          <a:p>
            <a:pPr marL="342900" indent="-342900">
              <a:lnSpc>
                <a:spcPct val="90000"/>
              </a:lnSpc>
              <a:spcBef>
                <a:spcPct val="20000"/>
              </a:spcBef>
              <a:buFontTx/>
              <a:buChar char="•"/>
            </a:pPr>
            <a:r>
              <a:rPr lang="en-US" altLang="bg-BG" sz="2400"/>
              <a:t>Bar charts can be either single, stacked, or grouped.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2"/>
          <p:cNvSpPr>
            <a:spLocks noGrp="1" noChangeArrowheads="1"/>
          </p:cNvSpPr>
          <p:nvPr>
            <p:ph type="title"/>
          </p:nvPr>
        </p:nvSpPr>
        <p:spPr/>
        <p:txBody>
          <a:bodyPr/>
          <a:lstStyle/>
          <a:p>
            <a:pPr eaLnBrk="1" hangingPunct="1"/>
            <a:r>
              <a:rPr lang="en-US" altLang="bg-BG" b="1" smtClean="0"/>
              <a:t>Pie chart</a:t>
            </a:r>
          </a:p>
        </p:txBody>
      </p:sp>
      <p:sp>
        <p:nvSpPr>
          <p:cNvPr id="197634" name="Rectangle 3"/>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altLang="bg-BG" sz="2400"/>
              <a:t>Pie chart is helpful when graphing qualitative data, where the information describes a trait or attribute and is not numerical.</a:t>
            </a:r>
          </a:p>
          <a:p>
            <a:pPr marL="342900" indent="-342900">
              <a:lnSpc>
                <a:spcPct val="90000"/>
              </a:lnSpc>
              <a:spcBef>
                <a:spcPct val="20000"/>
              </a:spcBef>
              <a:buFontTx/>
              <a:buChar char="•"/>
            </a:pPr>
            <a:r>
              <a:rPr lang="en-US" altLang="bg-BG" sz="2400"/>
              <a:t>Each slice of pie represents a different category, and each trait corresponds to a different slice of the pie—with some slices usually noticeably larger than others.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p:txBody>
          <a:bodyPr/>
          <a:lstStyle/>
          <a:p>
            <a:pPr eaLnBrk="1" hangingPunct="1"/>
            <a:r>
              <a:rPr lang="en-US" altLang="bg-BG" b="1" smtClean="0"/>
              <a:t>Histogram</a:t>
            </a:r>
          </a:p>
        </p:txBody>
      </p:sp>
      <p:sp>
        <p:nvSpPr>
          <p:cNvPr id="198658" name="Rectangle 3"/>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altLang="bg-BG" sz="2400"/>
              <a:t>A histogram is used with quantitative data. Ranges of values, called classes, are listed at the bottom, and the classes with greater frequencies have taller bars.</a:t>
            </a:r>
          </a:p>
          <a:p>
            <a:pPr marL="342900" indent="-342900">
              <a:lnSpc>
                <a:spcPct val="90000"/>
              </a:lnSpc>
              <a:spcBef>
                <a:spcPct val="20000"/>
              </a:spcBef>
              <a:buFontTx/>
              <a:buChar char="•"/>
            </a:pPr>
            <a:endParaRPr lang="en-US" altLang="bg-BG" sz="2400"/>
          </a:p>
        </p:txBody>
      </p:sp>
      <p:pic>
        <p:nvPicPr>
          <p:cNvPr id="198659" name="Picture 4" descr="Histogram"/>
          <p:cNvPicPr>
            <a:picLocks noChangeAspect="1" noChangeArrowheads="1"/>
          </p:cNvPicPr>
          <p:nvPr/>
        </p:nvPicPr>
        <p:blipFill>
          <a:blip r:embed="rId2"/>
          <a:srcRect/>
          <a:stretch>
            <a:fillRect/>
          </a:stretch>
        </p:blipFill>
        <p:spPr bwMode="auto">
          <a:xfrm>
            <a:off x="1143000" y="2849563"/>
            <a:ext cx="6851650" cy="3475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ChangeArrowheads="1"/>
          </p:cNvSpPr>
          <p:nvPr>
            <p:ph type="title" idx="4294967295"/>
          </p:nvPr>
        </p:nvSpPr>
        <p:spPr/>
        <p:txBody>
          <a:bodyPr/>
          <a:lstStyle/>
          <a:p>
            <a:pPr eaLnBrk="1" hangingPunct="1"/>
            <a:r>
              <a:rPr lang="en-US" altLang="bg-BG" b="1" smtClean="0"/>
              <a:t>Histogram</a:t>
            </a:r>
          </a:p>
        </p:txBody>
      </p:sp>
      <p:sp>
        <p:nvSpPr>
          <p:cNvPr id="199682" name="Rectangle 3"/>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altLang="bg-BG" sz="2400"/>
              <a:t>A histogram often looks similar to a bar chart, but they are different because of the level of measurement of the data:</a:t>
            </a:r>
          </a:p>
          <a:p>
            <a:pPr marL="742950" lvl="1" indent="-285750">
              <a:lnSpc>
                <a:spcPct val="90000"/>
              </a:lnSpc>
              <a:spcBef>
                <a:spcPct val="20000"/>
              </a:spcBef>
              <a:buFontTx/>
              <a:buChar char="–"/>
            </a:pPr>
            <a:r>
              <a:rPr lang="en-US" altLang="bg-BG" sz="2400"/>
              <a:t>A bar chart is for categorical data, and the x-axis has no numeric scale</a:t>
            </a:r>
          </a:p>
          <a:p>
            <a:pPr marL="742950" lvl="1" indent="-285750">
              <a:lnSpc>
                <a:spcPct val="90000"/>
              </a:lnSpc>
              <a:spcBef>
                <a:spcPct val="20000"/>
              </a:spcBef>
              <a:buFontTx/>
              <a:buChar char="–"/>
            </a:pPr>
            <a:r>
              <a:rPr lang="en-US" altLang="bg-BG" sz="2400"/>
              <a:t>A histogram is for quantitative data, and the x-axis is numeric.</a:t>
            </a:r>
          </a:p>
          <a:p>
            <a:pPr marL="342900" indent="-342900">
              <a:lnSpc>
                <a:spcPct val="90000"/>
              </a:lnSpc>
              <a:spcBef>
                <a:spcPct val="20000"/>
              </a:spcBef>
              <a:buFontTx/>
              <a:buChar char="•"/>
            </a:pPr>
            <a:endParaRPr lang="en-US" altLang="bg-BG" sz="240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3"/>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altLang="bg-BG" sz="2400"/>
              <a:t>Boxplot is a method for graphically depicting groups of numerical data through their quartiles.</a:t>
            </a:r>
          </a:p>
        </p:txBody>
      </p:sp>
      <p:pic>
        <p:nvPicPr>
          <p:cNvPr id="200707" name="Picture 2"/>
          <p:cNvPicPr>
            <a:picLocks noChangeAspect="1"/>
          </p:cNvPicPr>
          <p:nvPr/>
        </p:nvPicPr>
        <p:blipFill>
          <a:blip r:embed="rId2"/>
          <a:srcRect/>
          <a:stretch>
            <a:fillRect/>
          </a:stretch>
        </p:blipFill>
        <p:spPr bwMode="auto">
          <a:xfrm>
            <a:off x="2570163" y="2590800"/>
            <a:ext cx="4003675" cy="4065588"/>
          </a:xfrm>
          <a:prstGeom prst="rect">
            <a:avLst/>
          </a:prstGeom>
          <a:noFill/>
          <a:ln w="9525">
            <a:noFill/>
            <a:miter lim="800000"/>
            <a:headEnd/>
            <a:tailEnd/>
          </a:ln>
        </p:spPr>
      </p:pic>
      <p:sp>
        <p:nvSpPr>
          <p:cNvPr id="200709"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altLang="bg-BG" sz="4400" b="1">
                <a:solidFill>
                  <a:schemeClr val="tx2"/>
                </a:solidFill>
              </a:rPr>
              <a:t>Boxplot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ltLang="bg-BG" b="1" smtClean="0"/>
              <a:t>Population vs Sample</a:t>
            </a:r>
          </a:p>
        </p:txBody>
      </p:sp>
      <p:sp>
        <p:nvSpPr>
          <p:cNvPr id="22530" name="Rectangle 3"/>
          <p:cNvSpPr>
            <a:spLocks noGrp="1" noChangeArrowheads="1"/>
          </p:cNvSpPr>
          <p:nvPr>
            <p:ph type="body" sz="half" idx="1"/>
          </p:nvPr>
        </p:nvSpPr>
        <p:spPr>
          <a:xfrm>
            <a:off x="457200" y="1600200"/>
            <a:ext cx="8458200" cy="4525963"/>
          </a:xfrm>
        </p:spPr>
        <p:txBody>
          <a:bodyPr/>
          <a:lstStyle/>
          <a:p>
            <a:pPr eaLnBrk="1" hangingPunct="1"/>
            <a:r>
              <a:rPr lang="en-US" altLang="bg-BG" sz="2400" smtClean="0">
                <a:solidFill>
                  <a:schemeClr val="tx2"/>
                </a:solidFill>
              </a:rPr>
              <a:t>Population includes </a:t>
            </a:r>
            <a:r>
              <a:rPr lang="en-US" altLang="bg-BG" sz="2400" b="1" smtClean="0">
                <a:solidFill>
                  <a:schemeClr val="tx2"/>
                </a:solidFill>
              </a:rPr>
              <a:t>all objects of interest</a:t>
            </a:r>
            <a:r>
              <a:rPr lang="en-US" altLang="bg-BG" sz="2400" smtClean="0">
                <a:solidFill>
                  <a:schemeClr val="tx2"/>
                </a:solidFill>
              </a:rPr>
              <a:t> whereas sample is only </a:t>
            </a:r>
            <a:r>
              <a:rPr lang="en-US" altLang="bg-BG" sz="2400" b="1" smtClean="0">
                <a:solidFill>
                  <a:schemeClr val="tx2"/>
                </a:solidFill>
              </a:rPr>
              <a:t>a portion</a:t>
            </a:r>
            <a:r>
              <a:rPr lang="en-US" altLang="bg-BG" sz="2400" smtClean="0">
                <a:solidFill>
                  <a:schemeClr val="tx2"/>
                </a:solidFill>
              </a:rPr>
              <a:t> of the population.</a:t>
            </a:r>
          </a:p>
          <a:p>
            <a:pPr lvl="1" eaLnBrk="1" hangingPunct="1"/>
            <a:r>
              <a:rPr lang="en-US" altLang="bg-BG" sz="2000" b="1" smtClean="0">
                <a:solidFill>
                  <a:schemeClr val="tx2"/>
                </a:solidFill>
              </a:rPr>
              <a:t>Parameters</a:t>
            </a:r>
            <a:r>
              <a:rPr lang="en-US" altLang="bg-BG" sz="2000" smtClean="0">
                <a:solidFill>
                  <a:schemeClr val="tx2"/>
                </a:solidFill>
              </a:rPr>
              <a:t> are associated with populations and </a:t>
            </a:r>
            <a:r>
              <a:rPr lang="en-US" altLang="bg-BG" sz="2000" b="1" smtClean="0">
                <a:solidFill>
                  <a:schemeClr val="tx2"/>
                </a:solidFill>
              </a:rPr>
              <a:t>statistics</a:t>
            </a:r>
            <a:r>
              <a:rPr lang="en-US" altLang="bg-BG" sz="2000" smtClean="0">
                <a:solidFill>
                  <a:schemeClr val="tx2"/>
                </a:solidFill>
              </a:rPr>
              <a:t> with samples</a:t>
            </a:r>
          </a:p>
          <a:p>
            <a:pPr lvl="1" eaLnBrk="1" hangingPunct="1"/>
            <a:r>
              <a:rPr lang="en-US" altLang="bg-BG" sz="2000" smtClean="0">
                <a:solidFill>
                  <a:schemeClr val="tx2"/>
                </a:solidFill>
              </a:rPr>
              <a:t>Parameters are usually denoted using Greek letters (</a:t>
            </a:r>
            <a:r>
              <a:rPr lang="el-GR" altLang="bg-BG" sz="2000" smtClean="0">
                <a:solidFill>
                  <a:schemeClr val="tx2"/>
                </a:solidFill>
                <a:cs typeface="Arial" charset="0"/>
              </a:rPr>
              <a:t>μ</a:t>
            </a:r>
            <a:r>
              <a:rPr lang="en-US" altLang="bg-BG" sz="2000" smtClean="0">
                <a:solidFill>
                  <a:schemeClr val="tx2"/>
                </a:solidFill>
                <a:cs typeface="Arial" charset="0"/>
              </a:rPr>
              <a:t>, </a:t>
            </a:r>
            <a:r>
              <a:rPr lang="el-GR" altLang="bg-BG" sz="2000" smtClean="0">
                <a:solidFill>
                  <a:schemeClr val="tx2"/>
                </a:solidFill>
                <a:cs typeface="Arial" charset="0"/>
              </a:rPr>
              <a:t>σ</a:t>
            </a:r>
            <a:r>
              <a:rPr lang="en-US" altLang="bg-BG" sz="2000" smtClean="0">
                <a:solidFill>
                  <a:schemeClr val="tx2"/>
                </a:solidFill>
              </a:rPr>
              <a:t>) while statistics are usually denoted using Roman letters (X, s)</a:t>
            </a:r>
          </a:p>
          <a:p>
            <a:pPr eaLnBrk="1" hangingPunct="1"/>
            <a:r>
              <a:rPr lang="en-US" altLang="bg-BG" sz="2400" b="1" smtClean="0">
                <a:solidFill>
                  <a:schemeClr val="tx2"/>
                </a:solidFill>
              </a:rPr>
              <a:t>There are several reasons why we do not work with populations.</a:t>
            </a:r>
          </a:p>
          <a:p>
            <a:pPr lvl="1" eaLnBrk="1" hangingPunct="1"/>
            <a:r>
              <a:rPr lang="en-US" altLang="bg-BG" sz="2000" smtClean="0">
                <a:solidFill>
                  <a:schemeClr val="tx2"/>
                </a:solidFill>
              </a:rPr>
              <a:t>They are usually large, and it is often impossible to get data for every object we're studying</a:t>
            </a:r>
          </a:p>
          <a:p>
            <a:pPr lvl="1" eaLnBrk="1" hangingPunct="1"/>
            <a:r>
              <a:rPr lang="en-US" altLang="bg-BG" sz="2000" smtClean="0">
                <a:solidFill>
                  <a:schemeClr val="tx2"/>
                </a:solidFill>
              </a:rPr>
              <a:t>Sampling does not usually occur without cost, and the more items surveyed, the larger the cost</a:t>
            </a:r>
          </a:p>
        </p:txBody>
      </p:sp>
      <p:cxnSp>
        <p:nvCxnSpPr>
          <p:cNvPr id="3" name="Straight Connector 2"/>
          <p:cNvCxnSpPr/>
          <p:nvPr/>
        </p:nvCxnSpPr>
        <p:spPr>
          <a:xfrm>
            <a:off x="6999288" y="34290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3"/>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altLang="bg-BG" sz="2400"/>
              <a:t>Scatterplot is a type of plot using Cartesian coordinates to display values for two variables for a set of data.</a:t>
            </a:r>
            <a:endParaRPr lang="bg-BG" altLang="bg-BG" sz="2400"/>
          </a:p>
          <a:p>
            <a:pPr marL="742950" lvl="1" indent="-285750">
              <a:lnSpc>
                <a:spcPct val="90000"/>
              </a:lnSpc>
              <a:spcBef>
                <a:spcPct val="20000"/>
              </a:spcBef>
              <a:buFontTx/>
              <a:buChar char="•"/>
            </a:pPr>
            <a:r>
              <a:rPr lang="en-US" altLang="bg-BG" sz="2000"/>
              <a:t>Data are displayed as a collection of points, each having the value of one variable determining the position on the horizontal axis and the value of the other variable determining the position on the vertical axis.</a:t>
            </a:r>
          </a:p>
          <a:p>
            <a:pPr marL="342900" indent="-342900">
              <a:lnSpc>
                <a:spcPct val="90000"/>
              </a:lnSpc>
              <a:spcBef>
                <a:spcPct val="20000"/>
              </a:spcBef>
              <a:buFontTx/>
              <a:buChar char="•"/>
            </a:pPr>
            <a:endParaRPr lang="en-US" altLang="bg-BG" sz="2000"/>
          </a:p>
        </p:txBody>
      </p:sp>
      <p:pic>
        <p:nvPicPr>
          <p:cNvPr id="201731" name="Picture 5" descr="Regration"/>
          <p:cNvPicPr>
            <a:picLocks noChangeAspect="1" noChangeArrowheads="1"/>
          </p:cNvPicPr>
          <p:nvPr/>
        </p:nvPicPr>
        <p:blipFill>
          <a:blip r:embed="rId2"/>
          <a:srcRect/>
          <a:stretch>
            <a:fillRect/>
          </a:stretch>
        </p:blipFill>
        <p:spPr bwMode="auto">
          <a:xfrm>
            <a:off x="1219200" y="3568700"/>
            <a:ext cx="6705600" cy="3060700"/>
          </a:xfrm>
          <a:prstGeom prst="rect">
            <a:avLst/>
          </a:prstGeom>
          <a:noFill/>
          <a:ln w="9525">
            <a:noFill/>
            <a:miter lim="800000"/>
            <a:headEnd/>
            <a:tailEnd/>
          </a:ln>
        </p:spPr>
      </p:pic>
      <p:sp>
        <p:nvSpPr>
          <p:cNvPr id="201733"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bg-BG" altLang="bg-BG" sz="4400" b="1">
                <a:solidFill>
                  <a:schemeClr val="tx2"/>
                </a:solidFill>
              </a:rPr>
              <a:t>S</a:t>
            </a:r>
            <a:r>
              <a:rPr lang="en-US" altLang="bg-BG" sz="4400" b="1">
                <a:solidFill>
                  <a:schemeClr val="tx2"/>
                </a:solidFill>
              </a:rPr>
              <a:t>catterplot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Text Box 5"/>
          <p:cNvSpPr txBox="1">
            <a:spLocks noChangeArrowheads="1"/>
          </p:cNvSpPr>
          <p:nvPr/>
        </p:nvSpPr>
        <p:spPr bwMode="auto">
          <a:xfrm>
            <a:off x="3810000" y="3032125"/>
            <a:ext cx="3581400" cy="396875"/>
          </a:xfrm>
          <a:prstGeom prst="rect">
            <a:avLst/>
          </a:prstGeom>
          <a:noFill/>
          <a:ln w="9525">
            <a:noFill/>
            <a:miter lim="800000"/>
            <a:headEnd/>
            <a:tailEnd/>
          </a:ln>
        </p:spPr>
        <p:txBody>
          <a:bodyPr>
            <a:spAutoFit/>
          </a:bodyPr>
          <a:lstStyle/>
          <a:p>
            <a:pPr algn="ctr" eaLnBrk="0" hangingPunct="0">
              <a:spcBef>
                <a:spcPct val="50000"/>
              </a:spcBef>
            </a:pPr>
            <a:r>
              <a:rPr lang="en-US" altLang="bg-BG" sz="2000" b="1">
                <a:solidFill>
                  <a:schemeClr val="hlink"/>
                </a:solidFill>
              </a:rPr>
              <a:t>From population to sample</a:t>
            </a:r>
          </a:p>
        </p:txBody>
      </p:sp>
      <p:sp>
        <p:nvSpPr>
          <p:cNvPr id="23554" name="Oval 6"/>
          <p:cNvSpPr>
            <a:spLocks noChangeArrowheads="1"/>
          </p:cNvSpPr>
          <p:nvPr/>
        </p:nvSpPr>
        <p:spPr bwMode="auto">
          <a:xfrm>
            <a:off x="152400" y="1935163"/>
            <a:ext cx="3429000" cy="3429000"/>
          </a:xfrm>
          <a:prstGeom prst="ellipse">
            <a:avLst/>
          </a:prstGeom>
          <a:solidFill>
            <a:schemeClr val="accent1"/>
          </a:solidFill>
          <a:ln w="9525">
            <a:solidFill>
              <a:schemeClr val="tx1"/>
            </a:solidFill>
            <a:round/>
            <a:headEnd/>
            <a:tailEnd/>
          </a:ln>
        </p:spPr>
        <p:txBody>
          <a:bodyPr wrap="none" anchor="ctr"/>
          <a:lstStyle/>
          <a:p>
            <a:pPr algn="ctr"/>
            <a:r>
              <a:rPr lang="en-US" altLang="bg-BG" sz="4400" b="1"/>
              <a:t>Population</a:t>
            </a:r>
          </a:p>
          <a:p>
            <a:pPr algn="ctr"/>
            <a:endParaRPr lang="en-US" altLang="bg-BG" sz="3000" b="1"/>
          </a:p>
          <a:p>
            <a:pPr algn="ctr"/>
            <a:r>
              <a:rPr lang="en-US" altLang="bg-BG" sz="3000" b="1"/>
              <a:t>Parameters</a:t>
            </a:r>
            <a:endParaRPr lang="bg-BG" altLang="bg-BG" sz="3000" b="1"/>
          </a:p>
        </p:txBody>
      </p:sp>
      <p:sp>
        <p:nvSpPr>
          <p:cNvPr id="41992" name="Line 8"/>
          <p:cNvSpPr>
            <a:spLocks noChangeShapeType="1"/>
          </p:cNvSpPr>
          <p:nvPr/>
        </p:nvSpPr>
        <p:spPr bwMode="auto">
          <a:xfrm>
            <a:off x="3886200" y="3459163"/>
            <a:ext cx="3505200" cy="0"/>
          </a:xfrm>
          <a:prstGeom prst="line">
            <a:avLst/>
          </a:prstGeom>
          <a:noFill/>
          <a:ln w="28575">
            <a:solidFill>
              <a:schemeClr val="hlink"/>
            </a:solidFill>
            <a:round/>
            <a:headEnd/>
            <a:tailEnd type="triangle" w="med" len="med"/>
          </a:ln>
        </p:spPr>
        <p:txBody>
          <a:bodyPr wrap="none" anchor="ctr"/>
          <a:lstStyle/>
          <a:p>
            <a:endParaRPr lang="en-US"/>
          </a:p>
        </p:txBody>
      </p:sp>
      <p:sp>
        <p:nvSpPr>
          <p:cNvPr id="41993" name="Line 9"/>
          <p:cNvSpPr>
            <a:spLocks noChangeShapeType="1"/>
          </p:cNvSpPr>
          <p:nvPr/>
        </p:nvSpPr>
        <p:spPr bwMode="auto">
          <a:xfrm flipH="1">
            <a:off x="3886200" y="3840163"/>
            <a:ext cx="3505200" cy="0"/>
          </a:xfrm>
          <a:prstGeom prst="line">
            <a:avLst/>
          </a:prstGeom>
          <a:noFill/>
          <a:ln w="28575">
            <a:solidFill>
              <a:schemeClr val="accent2"/>
            </a:solidFill>
            <a:round/>
            <a:headEnd/>
            <a:tailEnd type="triangle" w="med" len="med"/>
          </a:ln>
        </p:spPr>
        <p:txBody>
          <a:bodyPr wrap="none" anchor="ctr"/>
          <a:lstStyle/>
          <a:p>
            <a:endParaRPr lang="en-US"/>
          </a:p>
        </p:txBody>
      </p:sp>
      <p:sp>
        <p:nvSpPr>
          <p:cNvPr id="41994" name="Text Box 10"/>
          <p:cNvSpPr txBox="1">
            <a:spLocks noChangeArrowheads="1"/>
          </p:cNvSpPr>
          <p:nvPr/>
        </p:nvSpPr>
        <p:spPr bwMode="auto">
          <a:xfrm>
            <a:off x="3733800" y="3886200"/>
            <a:ext cx="3733800" cy="396875"/>
          </a:xfrm>
          <a:prstGeom prst="rect">
            <a:avLst/>
          </a:prstGeom>
          <a:noFill/>
          <a:ln w="9525">
            <a:noFill/>
            <a:miter lim="800000"/>
            <a:headEnd/>
            <a:tailEnd/>
          </a:ln>
        </p:spPr>
        <p:txBody>
          <a:bodyPr>
            <a:spAutoFit/>
          </a:bodyPr>
          <a:lstStyle/>
          <a:p>
            <a:pPr algn="ctr" eaLnBrk="0" hangingPunct="0">
              <a:spcBef>
                <a:spcPct val="50000"/>
              </a:spcBef>
            </a:pPr>
            <a:r>
              <a:rPr lang="en-US" altLang="bg-BG" sz="2000" b="1">
                <a:solidFill>
                  <a:srgbClr val="00CCFF"/>
                </a:solidFill>
              </a:rPr>
              <a:t>From sample to population</a:t>
            </a:r>
          </a:p>
        </p:txBody>
      </p:sp>
      <p:sp>
        <p:nvSpPr>
          <p:cNvPr id="23558" name="AutoShape 11"/>
          <p:cNvSpPr>
            <a:spLocks noChangeArrowheads="1"/>
          </p:cNvSpPr>
          <p:nvPr/>
        </p:nvSpPr>
        <p:spPr bwMode="auto">
          <a:xfrm>
            <a:off x="4191000" y="1905000"/>
            <a:ext cx="2514600" cy="685800"/>
          </a:xfrm>
          <a:prstGeom prst="wedgeRectCallout">
            <a:avLst>
              <a:gd name="adj1" fmla="val -7384"/>
              <a:gd name="adj2" fmla="val 121065"/>
            </a:avLst>
          </a:prstGeom>
          <a:solidFill>
            <a:schemeClr val="accent1"/>
          </a:solidFill>
          <a:ln w="9525">
            <a:solidFill>
              <a:schemeClr val="tx1"/>
            </a:solidFill>
            <a:miter lim="800000"/>
            <a:headEnd/>
            <a:tailEnd/>
          </a:ln>
        </p:spPr>
        <p:txBody>
          <a:bodyPr/>
          <a:lstStyle/>
          <a:p>
            <a:pPr algn="ctr"/>
            <a:r>
              <a:rPr lang="en-US" altLang="bg-BG" b="1"/>
              <a:t>Sampling</a:t>
            </a:r>
            <a:endParaRPr lang="bg-BG" altLang="bg-BG" b="1"/>
          </a:p>
        </p:txBody>
      </p:sp>
      <p:sp>
        <p:nvSpPr>
          <p:cNvPr id="23559" name="AutoShape 12"/>
          <p:cNvSpPr>
            <a:spLocks noChangeArrowheads="1"/>
          </p:cNvSpPr>
          <p:nvPr/>
        </p:nvSpPr>
        <p:spPr bwMode="auto">
          <a:xfrm>
            <a:off x="4191000" y="4953000"/>
            <a:ext cx="2514600" cy="685800"/>
          </a:xfrm>
          <a:prstGeom prst="wedgeRectCallout">
            <a:avLst>
              <a:gd name="adj1" fmla="val -4356"/>
              <a:gd name="adj2" fmla="val -141898"/>
            </a:avLst>
          </a:prstGeom>
          <a:solidFill>
            <a:schemeClr val="accent1"/>
          </a:solidFill>
          <a:ln w="9525">
            <a:solidFill>
              <a:schemeClr val="tx1"/>
            </a:solidFill>
            <a:miter lim="800000"/>
            <a:headEnd/>
            <a:tailEnd/>
          </a:ln>
        </p:spPr>
        <p:txBody>
          <a:bodyPr/>
          <a:lstStyle/>
          <a:p>
            <a:pPr algn="ctr"/>
            <a:r>
              <a:rPr lang="en-US" altLang="bg-BG" b="1"/>
              <a:t>Inferential statistics</a:t>
            </a:r>
            <a:endParaRPr lang="bg-BG" altLang="bg-BG" b="1"/>
          </a:p>
        </p:txBody>
      </p:sp>
      <p:sp>
        <p:nvSpPr>
          <p:cNvPr id="23560" name="Oval 13"/>
          <p:cNvSpPr>
            <a:spLocks noChangeArrowheads="1"/>
          </p:cNvSpPr>
          <p:nvPr/>
        </p:nvSpPr>
        <p:spPr bwMode="auto">
          <a:xfrm>
            <a:off x="7543800" y="3048000"/>
            <a:ext cx="1447800" cy="1241425"/>
          </a:xfrm>
          <a:prstGeom prst="ellipse">
            <a:avLst/>
          </a:prstGeom>
          <a:solidFill>
            <a:schemeClr val="accent1"/>
          </a:solidFill>
          <a:ln w="9525">
            <a:solidFill>
              <a:schemeClr val="tx1"/>
            </a:solidFill>
            <a:round/>
            <a:headEnd/>
            <a:tailEnd/>
          </a:ln>
        </p:spPr>
        <p:txBody>
          <a:bodyPr wrap="none" anchor="ctr"/>
          <a:lstStyle/>
          <a:p>
            <a:pPr algn="ctr"/>
            <a:r>
              <a:rPr lang="en-US" altLang="bg-BG" sz="2000" b="1"/>
              <a:t>Sample</a:t>
            </a:r>
          </a:p>
          <a:p>
            <a:pPr algn="ctr"/>
            <a:endParaRPr lang="en-US" altLang="bg-BG" sz="1000" b="1"/>
          </a:p>
          <a:p>
            <a:pPr algn="ctr"/>
            <a:r>
              <a:rPr lang="en-US" altLang="bg-BG" sz="1600" b="1"/>
              <a:t>Statistics</a:t>
            </a:r>
            <a:endParaRPr lang="bg-BG" altLang="bg-BG" sz="1600" b="1"/>
          </a:p>
        </p:txBody>
      </p:sp>
      <p:sp>
        <p:nvSpPr>
          <p:cNvPr id="23561" name="Rectangle 2"/>
          <p:cNvSpPr>
            <a:spLocks noGrp="1" noChangeArrowheads="1"/>
          </p:cNvSpPr>
          <p:nvPr>
            <p:ph type="title"/>
          </p:nvPr>
        </p:nvSpPr>
        <p:spPr>
          <a:xfrm>
            <a:off x="0" y="274638"/>
            <a:ext cx="9144000" cy="1143000"/>
          </a:xfrm>
        </p:spPr>
        <p:txBody>
          <a:bodyPr/>
          <a:lstStyle/>
          <a:p>
            <a:pPr eaLnBrk="1" hangingPunct="1"/>
            <a:r>
              <a:rPr lang="en-US" altLang="bg-BG" sz="4000" b="1" smtClean="0"/>
              <a:t>Descriptive vs Inferential statistics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1992"/>
                                        </p:tgtEl>
                                        <p:attrNameLst>
                                          <p:attrName>style.visibility</p:attrName>
                                        </p:attrNameLst>
                                      </p:cBhvr>
                                      <p:to>
                                        <p:strVal val="visible"/>
                                      </p:to>
                                    </p:set>
                                    <p:animEffect transition="in" filter="blinds(horizontal)">
                                      <p:cBhvr>
                                        <p:cTn id="7" dur="500"/>
                                        <p:tgtEl>
                                          <p:spTgt spid="41992"/>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1993"/>
                                        </p:tgtEl>
                                        <p:attrNameLst>
                                          <p:attrName>style.visibility</p:attrName>
                                        </p:attrNameLst>
                                      </p:cBhvr>
                                      <p:to>
                                        <p:strVal val="visible"/>
                                      </p:to>
                                    </p:set>
                                    <p:animEffect transition="in" filter="blinds(horizontal)">
                                      <p:cBhvr>
                                        <p:cTn id="11" dur="500"/>
                                        <p:tgtEl>
                                          <p:spTgt spid="41993"/>
                                        </p:tgtEl>
                                      </p:cBhvr>
                                    </p:animEffect>
                                  </p:childTnLst>
                                </p:cTn>
                              </p:par>
                            </p:childTnLst>
                          </p:cTn>
                        </p:par>
                        <p:par>
                          <p:cTn id="12" fill="hold" nodeType="afterGroup">
                            <p:stCondLst>
                              <p:cond delay="1000"/>
                            </p:stCondLst>
                            <p:childTnLst>
                              <p:par>
                                <p:cTn id="13" presetID="15" presetClass="entr" presetSubtype="0" fill="hold" grpId="0" nodeType="afterEffect">
                                  <p:stCondLst>
                                    <p:cond delay="0"/>
                                  </p:stCondLst>
                                  <p:childTnLst>
                                    <p:set>
                                      <p:cBhvr>
                                        <p:cTn id="14" dur="1" fill="hold">
                                          <p:stCondLst>
                                            <p:cond delay="0"/>
                                          </p:stCondLst>
                                        </p:cTn>
                                        <p:tgtEl>
                                          <p:spTgt spid="41989"/>
                                        </p:tgtEl>
                                        <p:attrNameLst>
                                          <p:attrName>style.visibility</p:attrName>
                                        </p:attrNameLst>
                                      </p:cBhvr>
                                      <p:to>
                                        <p:strVal val="visible"/>
                                      </p:to>
                                    </p:set>
                                    <p:anim calcmode="lin" valueType="num">
                                      <p:cBhvr>
                                        <p:cTn id="15" dur="1000" fill="hold"/>
                                        <p:tgtEl>
                                          <p:spTgt spid="41989"/>
                                        </p:tgtEl>
                                        <p:attrNameLst>
                                          <p:attrName>ppt_w</p:attrName>
                                        </p:attrNameLst>
                                      </p:cBhvr>
                                      <p:tavLst>
                                        <p:tav tm="0">
                                          <p:val>
                                            <p:fltVal val="0"/>
                                          </p:val>
                                        </p:tav>
                                        <p:tav tm="100000">
                                          <p:val>
                                            <p:strVal val="#ppt_w"/>
                                          </p:val>
                                        </p:tav>
                                      </p:tavLst>
                                    </p:anim>
                                    <p:anim calcmode="lin" valueType="num">
                                      <p:cBhvr>
                                        <p:cTn id="16" dur="1000" fill="hold"/>
                                        <p:tgtEl>
                                          <p:spTgt spid="41989"/>
                                        </p:tgtEl>
                                        <p:attrNameLst>
                                          <p:attrName>ppt_h</p:attrName>
                                        </p:attrNameLst>
                                      </p:cBhvr>
                                      <p:tavLst>
                                        <p:tav tm="0">
                                          <p:val>
                                            <p:fltVal val="0"/>
                                          </p:val>
                                        </p:tav>
                                        <p:tav tm="100000">
                                          <p:val>
                                            <p:strVal val="#ppt_h"/>
                                          </p:val>
                                        </p:tav>
                                      </p:tavLst>
                                    </p:anim>
                                    <p:anim calcmode="lin" valueType="num">
                                      <p:cBhvr>
                                        <p:cTn id="17" dur="1000" fill="hold"/>
                                        <p:tgtEl>
                                          <p:spTgt spid="41989"/>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1989"/>
                                        </p:tgtEl>
                                        <p:attrNameLst>
                                          <p:attrName>ppt_y</p:attrName>
                                        </p:attrNameLst>
                                      </p:cBhvr>
                                      <p:tavLst>
                                        <p:tav tm="0" fmla="#ppt_y+(sin(-2*pi*(1-$))*-#ppt_x+cos(-2*pi*(1-$))*(1-#ppt_y))*(1-$)">
                                          <p:val>
                                            <p:fltVal val="0"/>
                                          </p:val>
                                        </p:tav>
                                        <p:tav tm="100000">
                                          <p:val>
                                            <p:fltVal val="1"/>
                                          </p:val>
                                        </p:tav>
                                      </p:tavLst>
                                    </p:anim>
                                  </p:childTnLst>
                                </p:cTn>
                              </p:par>
                            </p:childTnLst>
                          </p:cTn>
                        </p:par>
                        <p:par>
                          <p:cTn id="19" fill="hold" nodeType="afterGroup">
                            <p:stCondLst>
                              <p:cond delay="2000"/>
                            </p:stCondLst>
                            <p:childTnLst>
                              <p:par>
                                <p:cTn id="20" presetID="23" presetClass="entr" presetSubtype="16" fill="hold" grpId="0" nodeType="afterEffect">
                                  <p:stCondLst>
                                    <p:cond delay="0"/>
                                  </p:stCondLst>
                                  <p:childTnLst>
                                    <p:set>
                                      <p:cBhvr>
                                        <p:cTn id="21" dur="1" fill="hold">
                                          <p:stCondLst>
                                            <p:cond delay="0"/>
                                          </p:stCondLst>
                                        </p:cTn>
                                        <p:tgtEl>
                                          <p:spTgt spid="41994"/>
                                        </p:tgtEl>
                                        <p:attrNameLst>
                                          <p:attrName>style.visibility</p:attrName>
                                        </p:attrNameLst>
                                      </p:cBhvr>
                                      <p:to>
                                        <p:strVal val="visible"/>
                                      </p:to>
                                    </p:set>
                                    <p:anim calcmode="lin" valueType="num">
                                      <p:cBhvr>
                                        <p:cTn id="22" dur="500" fill="hold"/>
                                        <p:tgtEl>
                                          <p:spTgt spid="41994"/>
                                        </p:tgtEl>
                                        <p:attrNameLst>
                                          <p:attrName>ppt_w</p:attrName>
                                        </p:attrNameLst>
                                      </p:cBhvr>
                                      <p:tavLst>
                                        <p:tav tm="0">
                                          <p:val>
                                            <p:fltVal val="0"/>
                                          </p:val>
                                        </p:tav>
                                        <p:tav tm="100000">
                                          <p:val>
                                            <p:strVal val="#ppt_w"/>
                                          </p:val>
                                        </p:tav>
                                      </p:tavLst>
                                    </p:anim>
                                    <p:anim calcmode="lin" valueType="num">
                                      <p:cBhvr>
                                        <p:cTn id="23" dur="500" fill="hold"/>
                                        <p:tgtEl>
                                          <p:spTgt spid="4199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utoUpdateAnimBg="0"/>
      <p:bldP spid="41992" grpId="0" animBg="1"/>
      <p:bldP spid="41993" grpId="0" animBg="1"/>
      <p:bldP spid="4199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0" y="274638"/>
            <a:ext cx="9144000" cy="1143000"/>
          </a:xfrm>
        </p:spPr>
        <p:txBody>
          <a:bodyPr/>
          <a:lstStyle/>
          <a:p>
            <a:pPr eaLnBrk="1" hangingPunct="1"/>
            <a:r>
              <a:rPr lang="en-US" altLang="bg-BG" sz="4000" b="1" smtClean="0"/>
              <a:t>Descriptive vs Inferential statistics</a:t>
            </a:r>
          </a:p>
        </p:txBody>
      </p:sp>
      <p:sp>
        <p:nvSpPr>
          <p:cNvPr id="25602" name="Rectangle 3"/>
          <p:cNvSpPr>
            <a:spLocks noGrp="1" noChangeArrowheads="1"/>
          </p:cNvSpPr>
          <p:nvPr>
            <p:ph type="body" sz="half" idx="1"/>
          </p:nvPr>
        </p:nvSpPr>
        <p:spPr>
          <a:xfrm>
            <a:off x="457200" y="1600200"/>
            <a:ext cx="8458200" cy="4525963"/>
          </a:xfrm>
        </p:spPr>
        <p:txBody>
          <a:bodyPr/>
          <a:lstStyle/>
          <a:p>
            <a:pPr eaLnBrk="1" hangingPunct="1"/>
            <a:r>
              <a:rPr lang="en-US" altLang="bg-BG" sz="2400" b="1" smtClean="0">
                <a:solidFill>
                  <a:srgbClr val="FF0000"/>
                </a:solidFill>
              </a:rPr>
              <a:t>We compute statistics, and use them to estimate parameters.</a:t>
            </a:r>
          </a:p>
          <a:p>
            <a:pPr eaLnBrk="1" hangingPunct="1"/>
            <a:r>
              <a:rPr lang="en-US" altLang="bg-BG" sz="2400" smtClean="0">
                <a:solidFill>
                  <a:schemeClr val="tx2"/>
                </a:solidFill>
              </a:rPr>
              <a:t>The computation is the first part of the statistical analysis (</a:t>
            </a:r>
            <a:r>
              <a:rPr lang="en-US" altLang="bg-BG" sz="2400" b="1" smtClean="0">
                <a:solidFill>
                  <a:schemeClr val="tx2"/>
                </a:solidFill>
              </a:rPr>
              <a:t>Descriptive Statistics</a:t>
            </a:r>
            <a:r>
              <a:rPr lang="en-US" altLang="bg-BG" sz="2400" smtClean="0">
                <a:solidFill>
                  <a:schemeClr val="tx2"/>
                </a:solidFill>
              </a:rPr>
              <a:t>) and the estimation is the second part (</a:t>
            </a:r>
            <a:r>
              <a:rPr lang="en-US" altLang="bg-BG" sz="2400" b="1" smtClean="0">
                <a:solidFill>
                  <a:schemeClr val="tx2"/>
                </a:solidFill>
              </a:rPr>
              <a:t>Inferential Statistics</a:t>
            </a:r>
            <a:r>
              <a:rPr lang="en-US" altLang="bg-BG" sz="2400" smtClean="0">
                <a:solidFill>
                  <a:schemeClr val="tx2"/>
                </a:solidFill>
              </a:rPr>
              <a:t>).</a:t>
            </a:r>
          </a:p>
          <a:p>
            <a:pPr eaLnBrk="1" hangingPunct="1"/>
            <a:r>
              <a:rPr lang="en-US" altLang="bg-BG" sz="2400" b="1" smtClean="0">
                <a:solidFill>
                  <a:schemeClr val="tx2"/>
                </a:solidFill>
              </a:rPr>
              <a:t>Descriptive Statistics</a:t>
            </a:r>
          </a:p>
          <a:p>
            <a:pPr eaLnBrk="1" hangingPunct="1">
              <a:buFontTx/>
              <a:buNone/>
            </a:pPr>
            <a:r>
              <a:rPr lang="en-US" altLang="bg-BG" sz="2400" smtClean="0">
                <a:solidFill>
                  <a:schemeClr val="tx2"/>
                </a:solidFill>
              </a:rPr>
              <a:t>	The procedure used to organize and summarize masses of data</a:t>
            </a:r>
          </a:p>
          <a:p>
            <a:pPr eaLnBrk="1" hangingPunct="1"/>
            <a:r>
              <a:rPr lang="en-US" altLang="bg-BG" sz="2400" b="1" smtClean="0">
                <a:solidFill>
                  <a:schemeClr val="tx2"/>
                </a:solidFill>
              </a:rPr>
              <a:t>Inferential Statistics</a:t>
            </a:r>
          </a:p>
          <a:p>
            <a:pPr eaLnBrk="1" hangingPunct="1">
              <a:buFontTx/>
              <a:buNone/>
            </a:pPr>
            <a:r>
              <a:rPr lang="en-US" altLang="bg-BG" sz="2400" smtClean="0">
                <a:solidFill>
                  <a:schemeClr val="tx2"/>
                </a:solidFill>
              </a:rPr>
              <a:t>	The methods used to find out something about a population, based on a sample</a:t>
            </a:r>
          </a:p>
          <a:p>
            <a:pPr eaLnBrk="1" hangingPunct="1"/>
            <a:endParaRPr lang="en-US" altLang="bg-BG" sz="2400" smtClean="0">
              <a:solidFill>
                <a:schemeClr val="tx2"/>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altLang="bg-BG" b="1" smtClean="0"/>
              <a:t>Probability</a:t>
            </a:r>
          </a:p>
        </p:txBody>
      </p:sp>
      <p:sp>
        <p:nvSpPr>
          <p:cNvPr id="26626" name="Rectangle 3"/>
          <p:cNvSpPr>
            <a:spLocks noGrp="1" noChangeArrowheads="1"/>
          </p:cNvSpPr>
          <p:nvPr>
            <p:ph type="body" idx="1"/>
          </p:nvPr>
        </p:nvSpPr>
        <p:spPr/>
        <p:txBody>
          <a:bodyPr/>
          <a:lstStyle/>
          <a:p>
            <a:pPr eaLnBrk="1" hangingPunct="1">
              <a:lnSpc>
                <a:spcPct val="80000"/>
              </a:lnSpc>
            </a:pPr>
            <a:r>
              <a:rPr lang="en-US" altLang="bg-BG" sz="2400" b="1" smtClean="0"/>
              <a:t>A measure of the likelihood that a particular event will happen.</a:t>
            </a:r>
          </a:p>
          <a:p>
            <a:pPr eaLnBrk="1" hangingPunct="1">
              <a:lnSpc>
                <a:spcPct val="80000"/>
              </a:lnSpc>
            </a:pPr>
            <a:r>
              <a:rPr lang="en-US" altLang="bg-BG" sz="2400" smtClean="0"/>
              <a:t>It is expressed by a value between 0 and 1.</a:t>
            </a:r>
            <a:endParaRPr lang="bg-BG" altLang="bg-BG" sz="2400" smtClean="0"/>
          </a:p>
          <a:p>
            <a:pPr eaLnBrk="1" hangingPunct="1">
              <a:lnSpc>
                <a:spcPct val="80000"/>
              </a:lnSpc>
            </a:pPr>
            <a:endParaRPr lang="bg-BG" altLang="bg-BG" sz="2400" smtClean="0"/>
          </a:p>
          <a:p>
            <a:pPr eaLnBrk="1" hangingPunct="1">
              <a:lnSpc>
                <a:spcPct val="80000"/>
              </a:lnSpc>
            </a:pPr>
            <a:endParaRPr lang="bg-BG" altLang="bg-BG" sz="2400" smtClean="0"/>
          </a:p>
          <a:p>
            <a:pPr eaLnBrk="1" hangingPunct="1">
              <a:lnSpc>
                <a:spcPct val="80000"/>
              </a:lnSpc>
            </a:pPr>
            <a:endParaRPr lang="bg-BG" altLang="bg-BG" sz="2400" smtClean="0"/>
          </a:p>
          <a:p>
            <a:pPr eaLnBrk="1" hangingPunct="1">
              <a:lnSpc>
                <a:spcPct val="80000"/>
              </a:lnSpc>
            </a:pPr>
            <a:endParaRPr lang="bg-BG" altLang="bg-BG" sz="2400" smtClean="0"/>
          </a:p>
          <a:p>
            <a:pPr eaLnBrk="1" hangingPunct="1">
              <a:lnSpc>
                <a:spcPct val="80000"/>
              </a:lnSpc>
            </a:pPr>
            <a:endParaRPr lang="bg-BG" altLang="bg-BG" sz="2400" smtClean="0"/>
          </a:p>
          <a:p>
            <a:pPr eaLnBrk="1" hangingPunct="1">
              <a:lnSpc>
                <a:spcPct val="80000"/>
              </a:lnSpc>
            </a:pPr>
            <a:endParaRPr lang="bg-BG" altLang="bg-BG" sz="2400" b="1" smtClean="0"/>
          </a:p>
          <a:p>
            <a:pPr eaLnBrk="1" hangingPunct="1">
              <a:lnSpc>
                <a:spcPct val="80000"/>
              </a:lnSpc>
            </a:pPr>
            <a:r>
              <a:rPr lang="en-GB" altLang="bg-BG" sz="2400" b="1" smtClean="0"/>
              <a:t>First, note that we talk about the probability of an event, but what we measure is the rate in a group.</a:t>
            </a:r>
            <a:endParaRPr lang="bg-BG" altLang="bg-BG" sz="2400" b="1" smtClean="0"/>
          </a:p>
          <a:p>
            <a:pPr eaLnBrk="1" hangingPunct="1">
              <a:lnSpc>
                <a:spcPct val="80000"/>
              </a:lnSpc>
            </a:pPr>
            <a:r>
              <a:rPr lang="en-GB" altLang="bg-BG" sz="2400" smtClean="0"/>
              <a:t>If we observe that 5 babies in every 1</a:t>
            </a:r>
            <a:r>
              <a:rPr lang="bg-BG" altLang="bg-BG" sz="2400" smtClean="0"/>
              <a:t> </a:t>
            </a:r>
            <a:r>
              <a:rPr lang="en-GB" altLang="bg-BG" sz="2400" smtClean="0"/>
              <a:t>000 have congenital heart disease, we say that the probability of a (single) baby being affected is 5 in 1000 or 0.005. </a:t>
            </a:r>
          </a:p>
        </p:txBody>
      </p:sp>
      <p:sp>
        <p:nvSpPr>
          <p:cNvPr id="145412" name="Rectangle 4"/>
          <p:cNvSpPr>
            <a:spLocks noChangeArrowheads="1"/>
          </p:cNvSpPr>
          <p:nvPr/>
        </p:nvSpPr>
        <p:spPr bwMode="auto">
          <a:xfrm>
            <a:off x="1066800" y="2667000"/>
            <a:ext cx="6934200" cy="1219200"/>
          </a:xfrm>
          <a:prstGeom prst="rect">
            <a:avLst/>
          </a:prstGeom>
          <a:gradFill rotWithShape="0">
            <a:gsLst>
              <a:gs pos="0">
                <a:schemeClr val="accent1"/>
              </a:gs>
              <a:gs pos="100000">
                <a:schemeClr val="accent1">
                  <a:gamma/>
                  <a:shade val="0"/>
                  <a:invGamma/>
                </a:schemeClr>
              </a:gs>
            </a:gsLst>
            <a:lin ang="0" scaled="1"/>
          </a:gradFill>
          <a:ln w="9525">
            <a:solidFill>
              <a:schemeClr val="tx1"/>
            </a:solidFill>
            <a:miter lim="800000"/>
            <a:headEnd/>
            <a:tailEnd/>
          </a:ln>
          <a:effectLst/>
          <a:extLst/>
        </p:spPr>
        <p:txBody>
          <a:bodyPr wrap="none" anchor="ctr"/>
          <a:lstStyle/>
          <a:p>
            <a:pPr>
              <a:defRPr/>
            </a:pPr>
            <a:endParaRPr lang="bg-BG">
              <a:latin typeface="Arial" panose="020B0604020202020204" pitchFamily="34" charset="0"/>
              <a:cs typeface="+mn-cs"/>
            </a:endParaRPr>
          </a:p>
        </p:txBody>
      </p:sp>
      <p:sp>
        <p:nvSpPr>
          <p:cNvPr id="26628" name="Text Box 5"/>
          <p:cNvSpPr txBox="1">
            <a:spLocks noChangeArrowheads="1"/>
          </p:cNvSpPr>
          <p:nvPr/>
        </p:nvSpPr>
        <p:spPr bwMode="auto">
          <a:xfrm>
            <a:off x="152400" y="4191000"/>
            <a:ext cx="2286000" cy="457200"/>
          </a:xfrm>
          <a:prstGeom prst="rect">
            <a:avLst/>
          </a:prstGeom>
          <a:noFill/>
          <a:ln w="9525">
            <a:noFill/>
            <a:miter lim="800000"/>
            <a:headEnd/>
            <a:tailEnd/>
          </a:ln>
        </p:spPr>
        <p:txBody>
          <a:bodyPr>
            <a:spAutoFit/>
          </a:bodyPr>
          <a:lstStyle/>
          <a:p>
            <a:pPr algn="ctr" eaLnBrk="0" hangingPunct="0">
              <a:spcBef>
                <a:spcPct val="50000"/>
              </a:spcBef>
            </a:pPr>
            <a:r>
              <a:rPr lang="en-US" altLang="bg-BG" sz="2400">
                <a:solidFill>
                  <a:schemeClr val="tx2"/>
                </a:solidFill>
              </a:rPr>
              <a:t>Cannot happen</a:t>
            </a:r>
          </a:p>
        </p:txBody>
      </p:sp>
      <p:sp>
        <p:nvSpPr>
          <p:cNvPr id="26629" name="Text Box 6"/>
          <p:cNvSpPr txBox="1">
            <a:spLocks noChangeArrowheads="1"/>
          </p:cNvSpPr>
          <p:nvPr/>
        </p:nvSpPr>
        <p:spPr bwMode="auto">
          <a:xfrm>
            <a:off x="6553200" y="4191000"/>
            <a:ext cx="2590800" cy="457200"/>
          </a:xfrm>
          <a:prstGeom prst="rect">
            <a:avLst/>
          </a:prstGeom>
          <a:noFill/>
          <a:ln w="9525">
            <a:noFill/>
            <a:miter lim="800000"/>
            <a:headEnd/>
            <a:tailEnd/>
          </a:ln>
        </p:spPr>
        <p:txBody>
          <a:bodyPr>
            <a:spAutoFit/>
          </a:bodyPr>
          <a:lstStyle/>
          <a:p>
            <a:pPr algn="ctr" eaLnBrk="0" hangingPunct="0">
              <a:spcBef>
                <a:spcPct val="50000"/>
              </a:spcBef>
            </a:pPr>
            <a:r>
              <a:rPr lang="en-US" altLang="bg-BG" sz="2400">
                <a:solidFill>
                  <a:schemeClr val="tx2"/>
                </a:solidFill>
              </a:rPr>
              <a:t>Sure to happen</a:t>
            </a:r>
          </a:p>
        </p:txBody>
      </p:sp>
      <p:sp>
        <p:nvSpPr>
          <p:cNvPr id="26630" name="Text Box 7"/>
          <p:cNvSpPr txBox="1">
            <a:spLocks noChangeArrowheads="1"/>
          </p:cNvSpPr>
          <p:nvPr/>
        </p:nvSpPr>
        <p:spPr bwMode="auto">
          <a:xfrm>
            <a:off x="763588" y="3886200"/>
            <a:ext cx="608012" cy="457200"/>
          </a:xfrm>
          <a:prstGeom prst="rect">
            <a:avLst/>
          </a:prstGeom>
          <a:noFill/>
          <a:ln w="9525">
            <a:noFill/>
            <a:miter lim="800000"/>
            <a:headEnd/>
            <a:tailEnd/>
          </a:ln>
        </p:spPr>
        <p:txBody>
          <a:bodyPr wrap="none">
            <a:spAutoFit/>
          </a:bodyPr>
          <a:lstStyle/>
          <a:p>
            <a:pPr eaLnBrk="0" hangingPunct="0"/>
            <a:r>
              <a:rPr lang="en-US" altLang="bg-BG" sz="2400">
                <a:latin typeface="Arial Unicode MS"/>
              </a:rPr>
              <a:t>0.0</a:t>
            </a:r>
          </a:p>
        </p:txBody>
      </p:sp>
      <p:sp>
        <p:nvSpPr>
          <p:cNvPr id="26631" name="Text Box 8"/>
          <p:cNvSpPr txBox="1">
            <a:spLocks noChangeArrowheads="1"/>
          </p:cNvSpPr>
          <p:nvPr/>
        </p:nvSpPr>
        <p:spPr bwMode="auto">
          <a:xfrm>
            <a:off x="7696200" y="3886200"/>
            <a:ext cx="608013" cy="457200"/>
          </a:xfrm>
          <a:prstGeom prst="rect">
            <a:avLst/>
          </a:prstGeom>
          <a:noFill/>
          <a:ln w="9525">
            <a:noFill/>
            <a:miter lim="800000"/>
            <a:headEnd/>
            <a:tailEnd/>
          </a:ln>
        </p:spPr>
        <p:txBody>
          <a:bodyPr wrap="none">
            <a:spAutoFit/>
          </a:bodyPr>
          <a:lstStyle/>
          <a:p>
            <a:pPr eaLnBrk="0" hangingPunct="0"/>
            <a:r>
              <a:rPr lang="en-US" altLang="bg-BG" sz="2400">
                <a:latin typeface="Arial Unicode MS"/>
              </a:rPr>
              <a:t>1.0</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1292</TotalTime>
  <Words>2772</Words>
  <Application>Microsoft Office PowerPoint</Application>
  <PresentationFormat>On-screen Show (4:3)</PresentationFormat>
  <Paragraphs>517</Paragraphs>
  <Slides>60</Slides>
  <Notes>7</Notes>
  <HiddenSlides>0</HiddenSlides>
  <MMClips>0</MMClips>
  <ScaleCrop>false</ScaleCrop>
  <HeadingPairs>
    <vt:vector size="8" baseType="variant">
      <vt:variant>
        <vt:lpstr>Fonts Used</vt:lpstr>
      </vt:variant>
      <vt:variant>
        <vt:i4>6</vt:i4>
      </vt:variant>
      <vt:variant>
        <vt:lpstr>Design Template</vt:lpstr>
      </vt:variant>
      <vt:variant>
        <vt:i4>1</vt:i4>
      </vt:variant>
      <vt:variant>
        <vt:lpstr>Embedded OLE Servers</vt:lpstr>
      </vt:variant>
      <vt:variant>
        <vt:i4>1</vt:i4>
      </vt:variant>
      <vt:variant>
        <vt:lpstr>Slide Titles</vt:lpstr>
      </vt:variant>
      <vt:variant>
        <vt:i4>60</vt:i4>
      </vt:variant>
    </vt:vector>
  </HeadingPairs>
  <TitlesOfParts>
    <vt:vector size="68" baseType="lpstr">
      <vt:lpstr>Arial</vt:lpstr>
      <vt:lpstr>Wingdings</vt:lpstr>
      <vt:lpstr>Arial Black</vt:lpstr>
      <vt:lpstr>WP Greek Century</vt:lpstr>
      <vt:lpstr>Arial Unicode MS</vt:lpstr>
      <vt:lpstr>Tahoma</vt:lpstr>
      <vt:lpstr>Default Design</vt:lpstr>
      <vt:lpstr>Equation</vt:lpstr>
      <vt:lpstr>Introduction to biostatistics</vt:lpstr>
      <vt:lpstr>Outline</vt:lpstr>
      <vt:lpstr>Definition of biostatistics</vt:lpstr>
      <vt:lpstr>Why do we need to use statistical methods?</vt:lpstr>
      <vt:lpstr>Population vs Sample</vt:lpstr>
      <vt:lpstr>Population vs Sample</vt:lpstr>
      <vt:lpstr>Descriptive vs Inferential statistics</vt:lpstr>
      <vt:lpstr>Descriptive vs Inferential statistics</vt:lpstr>
      <vt:lpstr>Probability</vt:lpstr>
      <vt:lpstr>Probability vs Statistics</vt:lpstr>
      <vt:lpstr>Sampling</vt:lpstr>
      <vt:lpstr>Sampling</vt:lpstr>
      <vt:lpstr>Sampling</vt:lpstr>
      <vt:lpstr>Sampling</vt:lpstr>
      <vt:lpstr>Sampling</vt:lpstr>
      <vt:lpstr>Sampling</vt:lpstr>
      <vt:lpstr>Sampling</vt:lpstr>
      <vt:lpstr>Advantages of probability sampling</vt:lpstr>
      <vt:lpstr>Disadvantages of non-probability sampling </vt:lpstr>
      <vt:lpstr>Non-probability sampling</vt:lpstr>
      <vt:lpstr>Non-probability sampling</vt:lpstr>
      <vt:lpstr>Probability sampling</vt:lpstr>
      <vt:lpstr>Slide 23</vt:lpstr>
      <vt:lpstr>Slide 24</vt:lpstr>
      <vt:lpstr>Simple random vs systematic sampling</vt:lpstr>
      <vt:lpstr>Stratified sampling</vt:lpstr>
      <vt:lpstr>Stratified sampling</vt:lpstr>
      <vt:lpstr>Cluster sampling</vt:lpstr>
      <vt:lpstr>Cluster sampling</vt:lpstr>
      <vt:lpstr>Stratified vs cluster sampling</vt:lpstr>
      <vt:lpstr>Sample size calculation</vt:lpstr>
      <vt:lpstr>Sample size calculation</vt:lpstr>
      <vt:lpstr>Sample size calculation</vt:lpstr>
      <vt:lpstr>Sample size calculation</vt:lpstr>
      <vt:lpstr>Sample size calculation</vt:lpstr>
      <vt:lpstr>Sample size calculation</vt:lpstr>
      <vt:lpstr>Sample size calculation</vt:lpstr>
      <vt:lpstr>Sample size calculation</vt:lpstr>
      <vt:lpstr>When do you need biostatistics?</vt:lpstr>
      <vt:lpstr>Planning</vt:lpstr>
      <vt:lpstr>One vs Many</vt:lpstr>
      <vt:lpstr>Paired vs Unpaired</vt:lpstr>
      <vt:lpstr>Data processing</vt:lpstr>
      <vt:lpstr>Variables vs Data</vt:lpstr>
      <vt:lpstr>Quantitative (metric) variables</vt:lpstr>
      <vt:lpstr>Qualitative (categorical) variables</vt:lpstr>
      <vt:lpstr>Levels of measurement</vt:lpstr>
      <vt:lpstr>Levels of measurement</vt:lpstr>
      <vt:lpstr>Variables</vt:lpstr>
      <vt:lpstr>Data processing</vt:lpstr>
      <vt:lpstr>Frequency table</vt:lpstr>
      <vt:lpstr>Frequency table</vt:lpstr>
      <vt:lpstr>Frequency table</vt:lpstr>
      <vt:lpstr>Graphical summaries</vt:lpstr>
      <vt:lpstr>Bar chart</vt:lpstr>
      <vt:lpstr>Pie chart</vt:lpstr>
      <vt:lpstr>Histogram</vt:lpstr>
      <vt:lpstr>Histogram</vt:lpstr>
      <vt:lpstr>Slide 59</vt:lpstr>
      <vt:lpstr>Slide 60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 Iskrov</dc:creator>
  <cp:lastModifiedBy>Georgi Iskrov</cp:lastModifiedBy>
  <cp:revision>345</cp:revision>
  <cp:lastPrinted>1601-01-01T00:00:00Z</cp:lastPrinted>
  <dcterms:created xsi:type="dcterms:W3CDTF">1601-01-01T00:00:00Z</dcterms:created>
  <dcterms:modified xsi:type="dcterms:W3CDTF">2020-05-19T14:16:58Z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